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1"/>
  </p:notesMasterIdLst>
  <p:sldIdLst>
    <p:sldId id="279" r:id="rId2"/>
    <p:sldId id="282" r:id="rId3"/>
    <p:sldId id="257" r:id="rId4"/>
    <p:sldId id="261" r:id="rId5"/>
    <p:sldId id="262" r:id="rId6"/>
    <p:sldId id="268" r:id="rId7"/>
    <p:sldId id="283" r:id="rId8"/>
    <p:sldId id="284" r:id="rId9"/>
    <p:sldId id="263" r:id="rId10"/>
    <p:sldId id="264" r:id="rId11"/>
    <p:sldId id="270" r:id="rId12"/>
    <p:sldId id="265" r:id="rId13"/>
    <p:sldId id="281" r:id="rId14"/>
    <p:sldId id="275" r:id="rId15"/>
    <p:sldId id="276" r:id="rId16"/>
    <p:sldId id="277" r:id="rId17"/>
    <p:sldId id="278" r:id="rId18"/>
    <p:sldId id="274" r:id="rId19"/>
    <p:sldId id="280" r:id="rId20"/>
    <p:sldId id="292" r:id="rId21"/>
    <p:sldId id="286" r:id="rId22"/>
    <p:sldId id="285" r:id="rId23"/>
    <p:sldId id="287" r:id="rId24"/>
    <p:sldId id="289" r:id="rId25"/>
    <p:sldId id="290" r:id="rId26"/>
    <p:sldId id="291" r:id="rId27"/>
    <p:sldId id="293" r:id="rId28"/>
    <p:sldId id="294" r:id="rId29"/>
    <p:sldId id="295" r:id="rId30"/>
    <p:sldId id="307" r:id="rId31"/>
    <p:sldId id="308" r:id="rId32"/>
    <p:sldId id="296" r:id="rId33"/>
    <p:sldId id="297" r:id="rId34"/>
    <p:sldId id="298" r:id="rId35"/>
    <p:sldId id="299" r:id="rId36"/>
    <p:sldId id="306" r:id="rId37"/>
    <p:sldId id="309" r:id="rId38"/>
    <p:sldId id="300" r:id="rId39"/>
    <p:sldId id="301" r:id="rId40"/>
    <p:sldId id="310" r:id="rId41"/>
    <p:sldId id="302" r:id="rId42"/>
    <p:sldId id="305" r:id="rId43"/>
    <p:sldId id="304" r:id="rId44"/>
    <p:sldId id="303" r:id="rId45"/>
    <p:sldId id="311" r:id="rId46"/>
    <p:sldId id="314" r:id="rId47"/>
    <p:sldId id="271" r:id="rId48"/>
    <p:sldId id="273" r:id="rId49"/>
    <p:sldId id="312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5" r:id="rId60"/>
    <p:sldId id="324" r:id="rId61"/>
    <p:sldId id="326" r:id="rId62"/>
    <p:sldId id="327" r:id="rId63"/>
    <p:sldId id="328" r:id="rId64"/>
    <p:sldId id="330" r:id="rId65"/>
    <p:sldId id="329" r:id="rId66"/>
    <p:sldId id="331" r:id="rId67"/>
    <p:sldId id="332" r:id="rId68"/>
    <p:sldId id="334" r:id="rId69"/>
    <p:sldId id="335" r:id="rId70"/>
    <p:sldId id="333" r:id="rId71"/>
    <p:sldId id="346" r:id="rId72"/>
    <p:sldId id="347" r:id="rId73"/>
    <p:sldId id="350" r:id="rId74"/>
    <p:sldId id="336" r:id="rId75"/>
    <p:sldId id="337" r:id="rId76"/>
    <p:sldId id="338" r:id="rId77"/>
    <p:sldId id="339" r:id="rId78"/>
    <p:sldId id="351" r:id="rId79"/>
    <p:sldId id="340" r:id="rId80"/>
    <p:sldId id="341" r:id="rId81"/>
    <p:sldId id="342" r:id="rId82"/>
    <p:sldId id="343" r:id="rId83"/>
    <p:sldId id="344" r:id="rId84"/>
    <p:sldId id="345" r:id="rId85"/>
    <p:sldId id="349" r:id="rId86"/>
    <p:sldId id="348" r:id="rId87"/>
    <p:sldId id="352" r:id="rId88"/>
    <p:sldId id="353" r:id="rId89"/>
    <p:sldId id="354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F4F59-1ACA-4200-A626-B4286C73B2E0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00309-2780-4004-A12C-6C16B34405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6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00309-2780-4004-A12C-6C16B34405B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78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flipV="1">
            <a:off x="228600" y="4724400"/>
            <a:ext cx="8686800" cy="18288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419600"/>
          </a:xfrm>
          <a:prstGeom prst="round2SameRect">
            <a:avLst>
              <a:gd name="adj1" fmla="val 2821"/>
              <a:gd name="adj2" fmla="val 0"/>
            </a:avLst>
          </a:prstGeom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924800" cy="3886201"/>
          </a:xfrm>
        </p:spPr>
        <p:txBody>
          <a:bodyPr>
            <a:norm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04800" y="4800600"/>
            <a:ext cx="8534400" cy="1600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553200"/>
            <a:ext cx="2133600" cy="287782"/>
          </a:xfrm>
        </p:spPr>
        <p:txBody>
          <a:bodyPr/>
          <a:lstStyle/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429000" cy="287782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057400" cy="287782"/>
          </a:xfrm>
        </p:spPr>
        <p:txBody>
          <a:bodyPr/>
          <a:lstStyle/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2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7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400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rot="5400000">
            <a:off x="4862513" y="2300287"/>
            <a:ext cx="6096000" cy="1952625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752600" cy="5973762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148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9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4191000"/>
          </a:xfrm>
        </p:spPr>
        <p:txBody>
          <a:bodyPr anchor="ctr"/>
          <a:lstStyle>
            <a:lvl1pPr algn="ctr">
              <a:defRPr sz="4800" b="0" cap="none" baseline="0">
                <a:solidFill>
                  <a:schemeClr val="bg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6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60520" cy="47548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24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301752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301752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4" y="1535112"/>
            <a:ext cx="4160520" cy="827087"/>
          </a:xfrm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ctr">
              <a:buNone/>
              <a:defRPr lang="en-US" sz="2400" b="0" dirty="0" smtClean="0">
                <a:ln w="11430"/>
                <a:solidFill>
                  <a:schemeClr val="tx2"/>
                </a:solidFill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4" y="2373312"/>
            <a:ext cx="41605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69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5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98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" name="Rectangle 9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58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228600" y="1524000"/>
            <a:ext cx="8686800" cy="491032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  <p:sp useBgFill="1">
        <p:nvSpPr>
          <p:cNvPr id="9" name="Rectangle 8"/>
          <p:cNvSpPr/>
          <p:nvPr/>
        </p:nvSpPr>
        <p:spPr>
          <a:xfrm>
            <a:off x="4876800" y="152400"/>
            <a:ext cx="3581400" cy="1295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7288" y="152400"/>
            <a:ext cx="3400425" cy="1295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495800" cy="1143000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105400" y="228600"/>
            <a:ext cx="3200400" cy="114300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600" y="6528816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51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>
            <a:off x="228600" y="152400"/>
            <a:ext cx="8686800" cy="1295400"/>
          </a:xfrm>
          <a:prstGeom prst="round2SameRect">
            <a:avLst>
              <a:gd name="adj1" fmla="val 4902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85344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20A368-BC48-454E-8E2F-36C4D5B86DF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11/20/2015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520942"/>
            <a:ext cx="34290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20942"/>
            <a:ext cx="2133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4E6BD91-C203-466A-9647-7B4D566D4539}" type="slidenum">
              <a:rPr lang="en-US" smtClean="0">
                <a:solidFill>
                  <a:srgbClr val="4F81BD"/>
                </a:solidFill>
              </a:rPr>
              <a:pPr/>
              <a:t>‹#›</a:t>
            </a:fld>
            <a:endParaRPr lang="en-US">
              <a:solidFill>
                <a:srgbClr val="4F81BD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524625"/>
            <a:ext cx="8686800" cy="1588"/>
          </a:xfrm>
          <a:prstGeom prst="line">
            <a:avLst/>
          </a:prstGeom>
          <a:ln w="12700" cap="rnd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61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73736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194560" indent="-182880" algn="l" defTabSz="914400" rtl="0" eaLnBrk="1" latinLnBrk="0" hangingPunct="1">
        <a:spcBef>
          <a:spcPts val="310"/>
        </a:spcBef>
        <a:buClr>
          <a:schemeClr val="accent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election/2012/results/race/presiden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n.com/election/2012/results/race/president/" TargetMode="External"/><Relationship Id="rId2" Type="http://schemas.openxmlformats.org/officeDocument/2006/relationships/hyperlink" Target="http://www.pewforum.org/religious-landscape-study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lickr.com/photos/futuremajority/3013067128/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s://www.washingtonpost.com/blogs/wonkblog/wp/2014/05/15/americas-most-gerrymandered-congressional-distric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15/10/11/us/politics/2016-presidential-election-super-pac-donors.html" TargetMode="External"/><Relationship Id="rId2" Type="http://schemas.openxmlformats.org/officeDocument/2006/relationships/hyperlink" Target="http://www.nytimes.com/interactive/2016/us/elections/election-2016-campaign-money-race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h-136QqO8" TargetMode="External"/><Relationship Id="rId2" Type="http://schemas.openxmlformats.org/officeDocument/2006/relationships/hyperlink" Target="https://www.youtube.com/watch?v=0RXie7FJqOA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hqOuEhg9yE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XGEictCR8k&amp;list=PL4CGYNsoW2iAOqPtxm4RHo205w_R1IWuH%22" TargetMode="External"/><Relationship Id="rId2" Type="http://schemas.openxmlformats.org/officeDocument/2006/relationships/hyperlink" Target="http://www.nytimes.com/interactive/2011/10/17/us/politics/a-guide-to-political-donations.html?ref=politics%22&amp;_r=0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ytimes.com/interactive/2015/10/11/us/politics/2016-presidential-election-super-pac-donors.html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—11/4/2015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have out your HW questions to discuss as a class</a:t>
            </a:r>
          </a:p>
          <a:p>
            <a:r>
              <a:rPr lang="en-US" dirty="0" smtClean="0"/>
              <a:t>Intro to Elections: Caucuses &amp; primaries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Homework:</a:t>
            </a:r>
          </a:p>
          <a:p>
            <a:pPr lvl="1"/>
            <a:r>
              <a:rPr lang="en-US" dirty="0" smtClean="0"/>
              <a:t>Begin reading CH. 9, pgs. 290-298</a:t>
            </a:r>
          </a:p>
          <a:p>
            <a:pPr lvl="1"/>
            <a:r>
              <a:rPr lang="en-US" dirty="0" smtClean="0"/>
              <a:t>Make sure you are keeping up on KBAT’s (there is a pretty lengthy list of SCOTUS cases with this unit)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59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arltrees.com/s/pic/or/map-types-primaries-states-692787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" y="0"/>
            <a:ext cx="9187758" cy="67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7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“Frontloading”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move up their primaries to capitalize on the media attention</a:t>
            </a:r>
          </a:p>
          <a:p>
            <a:r>
              <a:rPr lang="en-US" dirty="0" smtClean="0"/>
              <a:t>Delegates choose candidates within weeks of the Iowa caucus and NH primary </a:t>
            </a:r>
          </a:p>
          <a:p>
            <a:r>
              <a:rPr lang="en-US" dirty="0" smtClean="0"/>
              <a:t>Potential problems:</a:t>
            </a:r>
          </a:p>
          <a:p>
            <a:pPr lvl="1"/>
            <a:r>
              <a:rPr lang="en-US" dirty="0" smtClean="0"/>
              <a:t>Rush to judgement</a:t>
            </a:r>
          </a:p>
          <a:p>
            <a:pPr lvl="1"/>
            <a:r>
              <a:rPr lang="en-US" dirty="0" smtClean="0"/>
              <a:t>Late primaries are irrelevant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7FNj5cCbgk8/Vg59Vyon-EI/AAAAAAAACnw/WKwcPnJM39o/s1600/2016.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5" y="-45101"/>
            <a:ext cx="9128156" cy="686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6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oliticalmaps.org/wp-content/uploads/2007/12/npr-2008-primary-calendar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87" y="228600"/>
            <a:ext cx="9139473" cy="64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5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7932138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3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58361"/>
            <a:ext cx="8153400" cy="740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8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317"/>
            <a:ext cx="7543800" cy="727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04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47" y="-152400"/>
            <a:ext cx="8229600" cy="750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6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Disproportionate attention goes to early states</a:t>
            </a:r>
          </a:p>
          <a:p>
            <a:r>
              <a:rPr lang="en-US" dirty="0" smtClean="0"/>
              <a:t>Prominent politicians find it difficult to take time out to run</a:t>
            </a:r>
          </a:p>
          <a:p>
            <a:r>
              <a:rPr lang="en-US" dirty="0" smtClean="0"/>
              <a:t>Money plays too big a role</a:t>
            </a:r>
          </a:p>
          <a:p>
            <a:r>
              <a:rPr lang="en-US" dirty="0" smtClean="0"/>
              <a:t>Participation in primaries and caucuses is low and unrepresentative</a:t>
            </a:r>
          </a:p>
          <a:p>
            <a:r>
              <a:rPr lang="en-US" dirty="0" smtClean="0"/>
              <a:t>Too much power to the media: HORSERACE!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any solutions to the problems presented by the primary system?</a:t>
            </a:r>
          </a:p>
          <a:p>
            <a:r>
              <a:rPr lang="en-US" dirty="0" smtClean="0"/>
              <a:t>Does it need to be reformed?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58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until Friday to complete test corrections</a:t>
            </a:r>
          </a:p>
          <a:p>
            <a:r>
              <a:rPr lang="en-US" dirty="0" smtClean="0"/>
              <a:t>You will get ½ back per questions</a:t>
            </a:r>
          </a:p>
          <a:p>
            <a:r>
              <a:rPr lang="en-US" dirty="0" smtClean="0"/>
              <a:t>Must include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Question # you got wrong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Explanation of why the answer you chose was wrong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dirty="0" smtClean="0"/>
              <a:t>Correct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72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—11/6/2015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TGIF!</a:t>
            </a:r>
          </a:p>
          <a:p>
            <a:r>
              <a:rPr lang="en-US" dirty="0" smtClean="0"/>
              <a:t>Please grab an article from the back. Begin reading. What concept related to elections is it explaining?</a:t>
            </a:r>
          </a:p>
          <a:p>
            <a:r>
              <a:rPr lang="en-US" dirty="0" smtClean="0"/>
              <a:t>Path to the Presidency!</a:t>
            </a:r>
          </a:p>
          <a:p>
            <a:r>
              <a:rPr lang="en-US" dirty="0" smtClean="0"/>
              <a:t>State demographics &amp; voting behavior activity</a:t>
            </a:r>
          </a:p>
          <a:p>
            <a:endParaRPr lang="en-US" dirty="0"/>
          </a:p>
          <a:p>
            <a:r>
              <a:rPr lang="en-US" dirty="0" smtClean="0"/>
              <a:t>Homework:</a:t>
            </a:r>
          </a:p>
          <a:p>
            <a:pPr lvl="1"/>
            <a:r>
              <a:rPr lang="en-US" dirty="0" smtClean="0"/>
              <a:t>Edwards pgs. 307-313</a:t>
            </a:r>
          </a:p>
          <a:p>
            <a:pPr lvl="1"/>
            <a:r>
              <a:rPr lang="en-US" dirty="0" smtClean="0"/>
              <a:t>Current Events—try to find something related to elections/primaries/political parties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Invisible Primary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Unofficial campaigning done by unofficial candidates</a:t>
            </a:r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 TO THE PRESIDENCY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2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012election.procon.org/files/1-2012-election-images/how-to-become-president-chart-dehahs-pi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953452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Primaries &amp; Caucuses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Increased use in last 30 years</a:t>
            </a:r>
          </a:p>
          <a:p>
            <a:r>
              <a:rPr lang="en-US" dirty="0" smtClean="0"/>
              <a:t>Voters vote for candidates and state parties select delegates to attend Nat’l Convention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Caucus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Local caucus to district convention to state convention to </a:t>
            </a:r>
            <a:r>
              <a:rPr lang="en-US" dirty="0" err="1" smtClean="0"/>
              <a:t>nat’l</a:t>
            </a:r>
            <a:r>
              <a:rPr lang="en-US" dirty="0" smtClean="0"/>
              <a:t> convention </a:t>
            </a:r>
          </a:p>
          <a:p>
            <a:r>
              <a:rPr lang="en-US" dirty="0" smtClean="0"/>
              <a:t>Each level selects delegates to attend higher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3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Convention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1752" y="1600200"/>
            <a:ext cx="4346448" cy="47548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Selection of presidential nominee </a:t>
            </a:r>
          </a:p>
          <a:p>
            <a:pPr lvl="1"/>
            <a:r>
              <a:rPr lang="en-US" dirty="0" smtClean="0"/>
              <a:t>Mere formality</a:t>
            </a:r>
          </a:p>
          <a:p>
            <a:pPr lvl="1"/>
            <a:r>
              <a:rPr lang="en-US" dirty="0" smtClean="0"/>
              <a:t>More about the image</a:t>
            </a:r>
          </a:p>
          <a:p>
            <a:r>
              <a:rPr lang="en-US" dirty="0" smtClean="0"/>
              <a:t>Selection of vice president</a:t>
            </a:r>
          </a:p>
          <a:p>
            <a:pPr lvl="1"/>
            <a:r>
              <a:rPr lang="en-US" dirty="0" smtClean="0"/>
              <a:t>Chosen by nominee and “stamped” by convention</a:t>
            </a:r>
          </a:p>
          <a:p>
            <a:pPr lvl="1"/>
            <a:r>
              <a:rPr lang="en-US" dirty="0" smtClean="0"/>
              <a:t>“Balancing the ticket”</a:t>
            </a:r>
          </a:p>
          <a:p>
            <a:r>
              <a:rPr lang="en-US" dirty="0" smtClean="0"/>
              <a:t>Development of party platform</a:t>
            </a:r>
          </a:p>
          <a:p>
            <a:r>
              <a:rPr lang="en-US" dirty="0" smtClean="0"/>
              <a:t>Reconciliation &amp; unification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2050" name="Picture 2" descr="http://media.sacbee.com/static/weblogs/photos/images/2012/aug12/republican_convention_2012_sm/republican_convention_2012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4083598" cy="261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s.reuters.com/photographers-blog/files/2008/08/adnch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11670"/>
            <a:ext cx="4083599" cy="271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nominating system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Highly participatory (or at least lots of opportunity)</a:t>
            </a:r>
          </a:p>
          <a:p>
            <a:r>
              <a:rPr lang="en-US" dirty="0" smtClean="0"/>
              <a:t>Highly representative</a:t>
            </a:r>
          </a:p>
          <a:p>
            <a:r>
              <a:rPr lang="en-US" dirty="0" smtClean="0"/>
              <a:t>Testing ground for candidates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495800" y="2373312"/>
            <a:ext cx="4419600" cy="39512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Low rates of turnout</a:t>
            </a:r>
          </a:p>
          <a:p>
            <a:r>
              <a:rPr lang="en-US" dirty="0" smtClean="0"/>
              <a:t>Too lengthy</a:t>
            </a:r>
          </a:p>
          <a:p>
            <a:r>
              <a:rPr lang="en-US" dirty="0" smtClean="0"/>
              <a:t>Does not test qualities needed to be President</a:t>
            </a:r>
          </a:p>
          <a:p>
            <a:r>
              <a:rPr lang="en-US" dirty="0" smtClean="0"/>
              <a:t>Too much of a media game</a:t>
            </a:r>
          </a:p>
          <a:p>
            <a:r>
              <a:rPr lang="en-US" dirty="0" smtClean="0"/>
              <a:t>Frontloading</a:t>
            </a:r>
          </a:p>
          <a:p>
            <a:r>
              <a:rPr lang="en-US" dirty="0" smtClean="0"/>
              <a:t>Voters in primaries tend to be better educated &amp; more affluent then general election</a:t>
            </a:r>
          </a:p>
          <a:p>
            <a:r>
              <a:rPr lang="en-US" dirty="0" smtClean="0"/>
              <a:t>Delegates are unrepresentative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nomination…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 campaigning</a:t>
            </a:r>
          </a:p>
          <a:p>
            <a:r>
              <a:rPr lang="en-US" dirty="0" smtClean="0"/>
              <a:t>Election Day</a:t>
            </a:r>
          </a:p>
          <a:p>
            <a:r>
              <a:rPr lang="en-US" dirty="0" smtClean="0"/>
              <a:t>Meeting of the Electors</a:t>
            </a:r>
          </a:p>
          <a:p>
            <a:r>
              <a:rPr lang="en-US" dirty="0" smtClean="0"/>
              <a:t>Formal election</a:t>
            </a:r>
          </a:p>
          <a:p>
            <a:r>
              <a:rPr lang="en-US" dirty="0" smtClean="0"/>
              <a:t>Inauguration Day</a:t>
            </a:r>
          </a:p>
          <a:p>
            <a:endParaRPr lang="en-US" dirty="0"/>
          </a:p>
          <a:p>
            <a:r>
              <a:rPr lang="en-US" dirty="0" smtClean="0"/>
              <a:t>Next week we will look at campaign ads, the Electoral College, who votes, redistricting and campaign finance reform!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0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who is voting for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task:</a:t>
            </a:r>
          </a:p>
          <a:p>
            <a:pPr lvl="1"/>
            <a:r>
              <a:rPr lang="en-US" dirty="0" smtClean="0"/>
              <a:t>Pick a state of your choice and look at the demographics of the state, and the voting behavior in the last 4 elections</a:t>
            </a:r>
          </a:p>
          <a:p>
            <a:pPr lvl="1"/>
            <a:r>
              <a:rPr lang="en-US" dirty="0" smtClean="0"/>
              <a:t>How does it differ from the rest of the nation?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U.S. Census Bureau if best for demographics</a:t>
            </a:r>
          </a:p>
          <a:p>
            <a:r>
              <a:rPr lang="en-US" dirty="0" smtClean="0"/>
              <a:t>CNN Election Center is best for election results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://www.cnn.com/election/2012/results/race/president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22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—11/9/2015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afternoon! Current Events</a:t>
            </a:r>
          </a:p>
          <a:p>
            <a:r>
              <a:rPr lang="en-US" dirty="0" smtClean="0"/>
              <a:t>Have out your worksheet: State demographics &amp; voting behavior</a:t>
            </a:r>
          </a:p>
          <a:p>
            <a:pPr lvl="1"/>
            <a:r>
              <a:rPr lang="en-US" dirty="0" smtClean="0"/>
              <a:t>Exit polls</a:t>
            </a:r>
          </a:p>
          <a:p>
            <a:r>
              <a:rPr lang="en-US" dirty="0" smtClean="0"/>
              <a:t>Factors affecting </a:t>
            </a:r>
            <a:r>
              <a:rPr lang="en-US" dirty="0"/>
              <a:t>v</a:t>
            </a:r>
            <a:r>
              <a:rPr lang="en-US" dirty="0" smtClean="0"/>
              <a:t>oter turnout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Homework:</a:t>
            </a:r>
          </a:p>
          <a:p>
            <a:pPr lvl="1"/>
            <a:r>
              <a:rPr lang="en-US" dirty="0" smtClean="0"/>
              <a:t>Edwards pgs. 301-306 by Friday</a:t>
            </a:r>
          </a:p>
          <a:p>
            <a:pPr lvl="1"/>
            <a:r>
              <a:rPr lang="en-US" dirty="0" smtClean="0"/>
              <a:t>Supplemental readings+ q’s due Friday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Electoral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CH. </a:t>
            </a:r>
            <a:r>
              <a:rPr lang="en-US" sz="2400" dirty="0"/>
              <a:t>9</a:t>
            </a:r>
            <a:r>
              <a:rPr lang="en-US" sz="2400" dirty="0" smtClean="0"/>
              <a:t>- Campaigns &amp; </a:t>
            </a:r>
            <a:r>
              <a:rPr lang="en-US" sz="2400" smtClean="0"/>
              <a:t>Voting Behavior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07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who is voting for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Your task:</a:t>
            </a:r>
          </a:p>
          <a:p>
            <a:pPr lvl="1"/>
            <a:r>
              <a:rPr lang="en-US" dirty="0" smtClean="0"/>
              <a:t>Pick a state of your choice and look at the demographics of the state, and the voting behavior in the last 4 elections</a:t>
            </a:r>
          </a:p>
          <a:p>
            <a:pPr lvl="1"/>
            <a:r>
              <a:rPr lang="en-US" dirty="0" smtClean="0"/>
              <a:t>How does it differ from the rest of the nation?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U.S. Census Bureau if best for demographics</a:t>
            </a:r>
          </a:p>
          <a:p>
            <a:pPr lvl="1"/>
            <a:r>
              <a:rPr lang="en-US" dirty="0" smtClean="0"/>
              <a:t>Religion: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://www.pewforum.org/religious-landscape-study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CNN Election Center is best for election results</a:t>
            </a:r>
            <a:endParaRPr lang="en-US" dirty="0" smtClean="0">
              <a:hlinkClick r:id="rId3"/>
            </a:endParaRP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://www.cnn.com/election/2012/results/race/president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As you finish, take some time checking out exit polls from the past few elections. Anything that doesn’t match up with what we know about voting behavior by demographic?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6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—11/10/2015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afternoon!</a:t>
            </a:r>
          </a:p>
          <a:p>
            <a:r>
              <a:rPr lang="en-US" dirty="0" smtClean="0"/>
              <a:t>Voting behavior &amp; voter turnout</a:t>
            </a:r>
          </a:p>
          <a:p>
            <a:r>
              <a:rPr lang="en-US" dirty="0" smtClean="0"/>
              <a:t>Debate tonight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Homework:</a:t>
            </a:r>
          </a:p>
          <a:p>
            <a:pPr lvl="1"/>
            <a:r>
              <a:rPr lang="en-US" dirty="0" smtClean="0"/>
              <a:t>Edwards pgs. 301-306 by Friday</a:t>
            </a:r>
          </a:p>
          <a:p>
            <a:pPr lvl="1"/>
            <a:r>
              <a:rPr lang="en-US" dirty="0" smtClean="0"/>
              <a:t>Supplemental readings+ q’s due Friday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5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Voter Turnout &amp; Voting </a:t>
            </a:r>
            <a:r>
              <a:rPr lang="en-US" dirty="0"/>
              <a:t>B</a:t>
            </a:r>
            <a:r>
              <a:rPr lang="en-US" dirty="0" smtClean="0"/>
              <a:t>ehavior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Voting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we already know about who votes? Who votes for which party?</a:t>
            </a:r>
          </a:p>
          <a:p>
            <a:r>
              <a:rPr lang="en-US" dirty="0" smtClean="0"/>
              <a:t>What was </a:t>
            </a:r>
            <a:r>
              <a:rPr lang="en-US" dirty="0"/>
              <a:t>a</a:t>
            </a:r>
            <a:r>
              <a:rPr lang="en-US" dirty="0" smtClean="0"/>
              <a:t> key factor we identified in our activity from yesterday?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Voting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Geography </a:t>
            </a:r>
          </a:p>
          <a:p>
            <a:pPr lvl="1"/>
            <a:r>
              <a:rPr lang="en-US" dirty="0" smtClean="0"/>
              <a:t>Solid South</a:t>
            </a:r>
          </a:p>
          <a:p>
            <a:pPr lvl="1"/>
            <a:r>
              <a:rPr lang="en-US" dirty="0" smtClean="0"/>
              <a:t>Great Plains</a:t>
            </a:r>
          </a:p>
          <a:p>
            <a:pPr lvl="1"/>
            <a:r>
              <a:rPr lang="en-US" dirty="0" smtClean="0"/>
              <a:t>Rocky Mtn. region</a:t>
            </a:r>
          </a:p>
          <a:p>
            <a:pPr lvl="1"/>
            <a:r>
              <a:rPr lang="en-US" dirty="0" smtClean="0"/>
              <a:t>New England</a:t>
            </a:r>
          </a:p>
          <a:p>
            <a:pPr lvl="1"/>
            <a:r>
              <a:rPr lang="en-US" dirty="0" smtClean="0"/>
              <a:t>Great Lakes region</a:t>
            </a:r>
          </a:p>
          <a:p>
            <a:pPr lvl="1"/>
            <a:r>
              <a:rPr lang="en-US" dirty="0" smtClean="0"/>
              <a:t>Far West</a:t>
            </a:r>
          </a:p>
        </p:txBody>
      </p:sp>
      <p:pic>
        <p:nvPicPr>
          <p:cNvPr id="1026" name="Picture 2" descr="http://www-personal.umich.edu/~mejn/election/2012/countymaprb102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5219873" cy="352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8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Voting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Presence of a strong candidate</a:t>
            </a:r>
          </a:p>
          <a:p>
            <a:r>
              <a:rPr lang="en-US" dirty="0" smtClean="0"/>
              <a:t>Time—maintaining, deviating, critical, midter</a:t>
            </a:r>
            <a:r>
              <a:rPr lang="en-US" dirty="0"/>
              <a:t>m</a:t>
            </a:r>
            <a:endParaRPr lang="en-US" dirty="0" smtClean="0"/>
          </a:p>
          <a:p>
            <a:r>
              <a:rPr lang="en-US" dirty="0" smtClean="0"/>
              <a:t>Party identification</a:t>
            </a:r>
          </a:p>
          <a:p>
            <a:r>
              <a:rPr lang="en-US" dirty="0" smtClean="0"/>
              <a:t>Demographic factors—sex, race, social class, religion</a:t>
            </a:r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Candidate appeal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2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Turnout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low voter turnout matter?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1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Turnout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have the qualifications for voting changed throughout our history?</a:t>
            </a:r>
          </a:p>
          <a:p>
            <a:r>
              <a:rPr lang="en-US" dirty="0" smtClean="0"/>
              <a:t>What are the current qualifications?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8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Turnout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Historical qualifications for </a:t>
            </a:r>
            <a:r>
              <a:rPr lang="en-US" dirty="0" smtClean="0"/>
              <a:t>suffrage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Religion (state leg)</a:t>
            </a:r>
          </a:p>
          <a:p>
            <a:r>
              <a:rPr lang="en-US" dirty="0" smtClean="0"/>
              <a:t>Property (state leg)</a:t>
            </a:r>
          </a:p>
          <a:p>
            <a:r>
              <a:rPr lang="en-US" dirty="0" smtClean="0"/>
              <a:t>Race (15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</a:p>
          <a:p>
            <a:r>
              <a:rPr lang="en-US" dirty="0" smtClean="0"/>
              <a:t>Sex (19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</a:p>
          <a:p>
            <a:r>
              <a:rPr lang="en-US" dirty="0" smtClean="0"/>
              <a:t>Income (24</a:t>
            </a:r>
            <a:r>
              <a:rPr lang="en-US" baseline="30000" dirty="0" smtClean="0"/>
              <a:t>th</a:t>
            </a:r>
            <a:r>
              <a:rPr lang="en-US" dirty="0" smtClean="0"/>
              <a:t> Amendment—poll tax)</a:t>
            </a:r>
          </a:p>
          <a:p>
            <a:r>
              <a:rPr lang="en-US" dirty="0" smtClean="0"/>
              <a:t>Literacy (Voting Rights Act of 1965)</a:t>
            </a:r>
          </a:p>
          <a:p>
            <a:r>
              <a:rPr lang="en-US" dirty="0" smtClean="0"/>
              <a:t>Minimum age of 21 (26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Current qualifications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Citizenship</a:t>
            </a:r>
          </a:p>
          <a:p>
            <a:r>
              <a:rPr lang="en-US" dirty="0" smtClean="0"/>
              <a:t>Residency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Registration (in all states except ND)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other state to state laws…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turnout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55% in presidential elections</a:t>
            </a:r>
          </a:p>
          <a:p>
            <a:r>
              <a:rPr lang="en-US" dirty="0" smtClean="0"/>
              <a:t>30%-40% in midterm congressional elections</a:t>
            </a:r>
          </a:p>
          <a:p>
            <a:r>
              <a:rPr lang="en-US" dirty="0" smtClean="0"/>
              <a:t>Even lower in state/local elections</a:t>
            </a:r>
          </a:p>
          <a:p>
            <a:r>
              <a:rPr lang="en-US" dirty="0" smtClean="0"/>
              <a:t>Steady decline since 1960</a:t>
            </a:r>
          </a:p>
          <a:p>
            <a:r>
              <a:rPr lang="en-US" dirty="0" smtClean="0"/>
              <a:t>How does this compare to other industrialized nations?</a:t>
            </a:r>
          </a:p>
          <a:p>
            <a:pPr lvl="1"/>
            <a:r>
              <a:rPr lang="en-US" dirty="0" smtClean="0"/>
              <a:t>As high as 90%</a:t>
            </a:r>
          </a:p>
          <a:p>
            <a:pPr lvl="1"/>
            <a:r>
              <a:rPr lang="en-US" dirty="0" smtClean="0"/>
              <a:t>Multi-party systems</a:t>
            </a:r>
          </a:p>
          <a:p>
            <a:pPr lvl="1"/>
            <a:r>
              <a:rPr lang="en-US" dirty="0" smtClean="0"/>
              <a:t>Automatic or same-day registration</a:t>
            </a:r>
          </a:p>
          <a:p>
            <a:pPr lvl="1"/>
            <a:r>
              <a:rPr lang="en-US" dirty="0" smtClean="0"/>
              <a:t>Compulsion penalties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1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CAUCUSES AND PRIMARIES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chemeClr val="bg1"/>
                </a:solidFill>
              </a:rPr>
              <a:t>Recent Turnout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Tx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effectLst/>
              </a:rPr>
              <a:t>2012: ~126 million votes cast</a:t>
            </a:r>
          </a:p>
          <a:p>
            <a:pPr lvl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  <a:effectLst/>
              </a:rPr>
              <a:t>57.5% of eligible voters </a:t>
            </a:r>
          </a:p>
          <a:p>
            <a:pPr algn="l" eaLnBrk="1" hangingPunct="1">
              <a:buFontTx/>
              <a:buChar char="•"/>
            </a:pPr>
            <a:r>
              <a:rPr lang="en-US" altLang="en-US" sz="3200" dirty="0" smtClean="0">
                <a:solidFill>
                  <a:srgbClr val="000000"/>
                </a:solidFill>
                <a:effectLst/>
              </a:rPr>
              <a:t>2008: ~127 million votes cast</a:t>
            </a: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effectLst/>
              </a:rPr>
              <a:t>beats 2004 by record by at least 4.3 million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r>
              <a:rPr lang="en-US" altLang="en-US" dirty="0" smtClean="0">
                <a:solidFill>
                  <a:srgbClr val="000000"/>
                </a:solidFill>
                <a:effectLst/>
              </a:rPr>
              <a:t>60.7-61.7% of registered voters voted</a:t>
            </a:r>
          </a:p>
        </p:txBody>
      </p:sp>
      <p:pic>
        <p:nvPicPr>
          <p:cNvPr id="4" name="Picture 3" descr="la_08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6470822" cy="271062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27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low voter turnout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Institutional barriers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Registration</a:t>
            </a:r>
          </a:p>
          <a:p>
            <a:pPr marL="971550" lvl="2" indent="-514350"/>
            <a:r>
              <a:rPr lang="en-US" dirty="0" smtClean="0"/>
              <a:t>Easing or eliminating would add about 9%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Ballot fatigue</a:t>
            </a:r>
          </a:p>
          <a:p>
            <a:pPr marL="971550" lvl="2" indent="-514350"/>
            <a:r>
              <a:rPr lang="en-US" dirty="0" smtClean="0"/>
              <a:t>Excessive number of elections &amp; offices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Type of election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Difficulties obtaining absentee ballots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Young vote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dirty="0" smtClean="0"/>
              <a:t>Political reasons </a:t>
            </a:r>
          </a:p>
          <a:p>
            <a:pPr marL="788670" lvl="1" indent="-51435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And…why do we vote on a Tuesday?!?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2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n.theatlantic.com/static/mt/assets/politics/earlyvoting.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450"/>
            <a:ext cx="80772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37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outhMap2008">
            <a:hlinkClick r:id="rId2" tooltip="YouthMap2008 by Future Majority, on Flick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27160"/>
            <a:ext cx="6968905" cy="696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4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votes? Who doesn’t? Who cares?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those likely to vote?</a:t>
            </a:r>
          </a:p>
          <a:p>
            <a:pPr lvl="1"/>
            <a:r>
              <a:rPr lang="en-US" dirty="0" smtClean="0"/>
              <a:t>Level of education is the greatest predictor of voting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Race</a:t>
            </a:r>
          </a:p>
          <a:p>
            <a:pPr lvl="1"/>
            <a:r>
              <a:rPr lang="en-US" dirty="0" smtClean="0"/>
              <a:t>Income</a:t>
            </a:r>
          </a:p>
          <a:p>
            <a:pPr lvl="1"/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r>
              <a:rPr lang="en-US" dirty="0" smtClean="0"/>
              <a:t>What do you think? Is </a:t>
            </a:r>
            <a:r>
              <a:rPr lang="en-US" dirty="0"/>
              <a:t>low voter turnout a problem?</a:t>
            </a:r>
          </a:p>
          <a:p>
            <a:pPr marL="32004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99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—11/12/2015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Congressional elections</a:t>
            </a:r>
          </a:p>
          <a:p>
            <a:pPr lvl="1"/>
            <a:r>
              <a:rPr lang="en-US" dirty="0" smtClean="0"/>
              <a:t>Gerrymandering &amp; redistricting</a:t>
            </a:r>
          </a:p>
          <a:p>
            <a:pPr lvl="1"/>
            <a:r>
              <a:rPr lang="en-US" dirty="0" smtClean="0"/>
              <a:t>Play the redistricting game!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Homework:</a:t>
            </a:r>
          </a:p>
          <a:p>
            <a:pPr lvl="1"/>
            <a:r>
              <a:rPr lang="en-US" dirty="0"/>
              <a:t>Edwards pgs. 301-306 by Friday</a:t>
            </a:r>
          </a:p>
          <a:p>
            <a:pPr lvl="1"/>
            <a:r>
              <a:rPr lang="en-US" dirty="0"/>
              <a:t>Supplemental readings+ </a:t>
            </a:r>
            <a:r>
              <a:rPr lang="en-US" dirty="0" smtClean="0"/>
              <a:t>summaries </a:t>
            </a:r>
            <a:r>
              <a:rPr lang="en-US" dirty="0"/>
              <a:t>due </a:t>
            </a:r>
            <a:r>
              <a:rPr lang="en-US" dirty="0" smtClean="0"/>
              <a:t>Friday</a:t>
            </a:r>
          </a:p>
          <a:p>
            <a:pPr lvl="1"/>
            <a:r>
              <a:rPr lang="en-US" dirty="0" smtClean="0"/>
              <a:t>Check out the redistricting graphics &amp; links on the blog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f.tqn.com/y/politicalhumor/1/S/5/y/5/Voting-Rights-Gerrymande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06" y="1676400"/>
            <a:ext cx="39541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556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of the institutional barriers associated with low voter turnout?</a:t>
            </a:r>
          </a:p>
          <a:p>
            <a:r>
              <a:rPr lang="en-US" dirty="0" smtClean="0"/>
              <a:t>How does voter turnout in the U.S. compare to other industrialized nations?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06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ELECTIONS &amp; REDISTRICTING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Congressional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Regularly scheduled, unlike other countries where elections are called by gov’t at the time of its choosing</a:t>
            </a:r>
          </a:p>
          <a:p>
            <a:r>
              <a:rPr lang="en-US" dirty="0" smtClean="0"/>
              <a:t>Fixed terms</a:t>
            </a:r>
          </a:p>
          <a:p>
            <a:r>
              <a:rPr lang="en-US" dirty="0" smtClean="0"/>
              <a:t>Term limits imposed by states have been overturned </a:t>
            </a:r>
          </a:p>
          <a:p>
            <a:r>
              <a:rPr lang="en-US" dirty="0" smtClean="0"/>
              <a:t>Winner-take-all/single member district system</a:t>
            </a:r>
          </a:p>
          <a:p>
            <a:r>
              <a:rPr lang="en-US" dirty="0" smtClean="0"/>
              <a:t>And one key factor that can determine the outcome of elections…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63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Gerrymandering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“If you are not cheating, you are not trying hard enough”—Tim Stevens</a:t>
            </a:r>
          </a:p>
          <a:p>
            <a:r>
              <a:rPr lang="en-US" dirty="0" smtClean="0"/>
              <a:t>What is gerrymandering? </a:t>
            </a:r>
          </a:p>
          <a:p>
            <a:pPr lvl="1"/>
            <a:r>
              <a:rPr lang="en-US" dirty="0" smtClean="0"/>
              <a:t>Manipulating boundaries to favor one party over the other</a:t>
            </a:r>
          </a:p>
        </p:txBody>
      </p:sp>
      <p:pic>
        <p:nvPicPr>
          <p:cNvPr id="4" name="Picture 2" descr="http://s3.amazonaws.com/dk-production/images/68807/lightbox/My_Congressional_Map.png?13921657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62126"/>
            <a:ext cx="3962400" cy="27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ewyorker.com/wp-content/uploads/2013/01/ending-gerrymandering-co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39469"/>
            <a:ext cx="4096217" cy="255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509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Primaries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Closed </a:t>
            </a:r>
          </a:p>
          <a:p>
            <a:pPr lvl="1"/>
            <a:r>
              <a:rPr lang="en-US" dirty="0" smtClean="0"/>
              <a:t>Format used in most states</a:t>
            </a:r>
          </a:p>
          <a:p>
            <a:pPr lvl="1"/>
            <a:r>
              <a:rPr lang="en-US" dirty="0" smtClean="0"/>
              <a:t>Only registered party members can vote for partisan offices</a:t>
            </a:r>
          </a:p>
          <a:p>
            <a:pPr lvl="1"/>
            <a:r>
              <a:rPr lang="en-US" dirty="0" smtClean="0"/>
              <a:t>No crossing party lines!</a:t>
            </a:r>
          </a:p>
          <a:p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Independents may vote</a:t>
            </a:r>
          </a:p>
          <a:p>
            <a:pPr lvl="1"/>
            <a:r>
              <a:rPr lang="en-US" dirty="0" smtClean="0"/>
              <a:t>Ballot of any one party the voter wants</a:t>
            </a:r>
          </a:p>
          <a:p>
            <a:pPr lvl="1"/>
            <a:r>
              <a:rPr lang="en-US" dirty="0" smtClean="0"/>
              <a:t>Crossing party lines allowed</a:t>
            </a:r>
          </a:p>
          <a:p>
            <a:pPr lvl="1"/>
            <a:r>
              <a:rPr lang="en-US" dirty="0" smtClean="0"/>
              <a:t>Trend is favoring open primaries</a:t>
            </a:r>
          </a:p>
          <a:p>
            <a:pPr lvl="1"/>
            <a:r>
              <a:rPr lang="en-US" dirty="0" smtClean="0"/>
              <a:t>Danger of “raid”</a:t>
            </a:r>
          </a:p>
          <a:p>
            <a:r>
              <a:rPr lang="en-US" dirty="0" smtClean="0"/>
              <a:t>Blanket</a:t>
            </a:r>
          </a:p>
          <a:p>
            <a:pPr lvl="1"/>
            <a:r>
              <a:rPr lang="en-US" dirty="0" smtClean="0"/>
              <a:t>Pretty much anything goes! </a:t>
            </a:r>
          </a:p>
          <a:p>
            <a:pPr lvl="1"/>
            <a:r>
              <a:rPr lang="en-US" dirty="0" smtClean="0"/>
              <a:t>Independents can vote</a:t>
            </a:r>
          </a:p>
          <a:p>
            <a:pPr lvl="1"/>
            <a:r>
              <a:rPr lang="en-US" dirty="0" smtClean="0"/>
              <a:t>Voters can “mix and match”/split-ticket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48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Gerrymandering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Crazy gerrymandering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0f23644a-a-62cb3a1a-s-sites.googlegroups.com/site/ritzersihspage/Home/ap-gopo/ch-9---campaigns-elections/doginfinity.gif?attachauth=ANoY7cq2j_ZCWlGFQE7B47P49vsLeBQjJ6ptc3zTeYNAEjmhwI6FWyquUlhQbklBDxupquRnQFFkHx5qdAASODFzTIYYWakTJWZqsbG9ltcKABOCXlIjmwl_Si456qSsoaL2RM0RhgTzK1YUemFL0e5Ai-rtGQBUd_tevpAXebA28zpAHU3kkjimF8a-P8H8VK9t9I8Y3k77bex6Kb5Qpp2XyGZCkH0-5VaAI3-FCXsj13EkBLC1-914rk0Rff0AGlEEj3hNjKIqy8XLHW2L2X2ELJZZF0G_Fw%3D%3D&amp;attredirects=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581400"/>
            <a:ext cx="4084882" cy="27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s://lh5.googleusercontent.com/9H1akHOTJygqT_nA82a5nYwfLEyr5uqw9G8sS3AfO4GsafkwZIjP5qoSxqdXQd8nJo82UqN-_huXQe-tAdYbxvHwePRJ4XQJpot3uP_lVIVkZtqRFTcqS8GvAWTJktY3_Tx00D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32" y="3581400"/>
            <a:ext cx="4084882" cy="27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outhernstudies.org/sites/default/files/images/gerrymandering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035" y="1466161"/>
            <a:ext cx="4105275" cy="211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7751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 the redistricting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Go to redistrictinggame.org</a:t>
            </a:r>
          </a:p>
          <a:p>
            <a:r>
              <a:rPr lang="en-US" dirty="0" smtClean="0"/>
              <a:t>Play Mission 1: Fundamentals (advanced level)</a:t>
            </a:r>
          </a:p>
          <a:p>
            <a:r>
              <a:rPr lang="en-US" dirty="0" smtClean="0"/>
              <a:t>You can play for Republicans or Democrats</a:t>
            </a:r>
          </a:p>
          <a:p>
            <a:r>
              <a:rPr lang="en-US" dirty="0" smtClean="0"/>
              <a:t>Helpful tips:</a:t>
            </a:r>
          </a:p>
          <a:p>
            <a:pPr lvl="1"/>
            <a:r>
              <a:rPr lang="en-US" dirty="0" smtClean="0"/>
              <a:t>Click on the people’s pictures for hints and watch their face to see their level of satisfaction</a:t>
            </a:r>
          </a:p>
          <a:p>
            <a:pPr lvl="1"/>
            <a:r>
              <a:rPr lang="en-US" dirty="0" smtClean="0"/>
              <a:t>You get political capital from winning elections &amp; political favors. Sometimes you need to spend capital to get what you want</a:t>
            </a:r>
          </a:p>
          <a:p>
            <a:pPr lvl="1"/>
            <a:r>
              <a:rPr lang="en-US" dirty="0" smtClean="0"/>
              <a:t>Be patient!</a:t>
            </a:r>
          </a:p>
          <a:p>
            <a:pPr lvl="1"/>
            <a:r>
              <a:rPr lang="en-US" dirty="0" smtClean="0"/>
              <a:t>Play the other missions…Mission 2 is more difficult!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59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—11/13/2015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TGIF the 13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Please have your HW out</a:t>
            </a:r>
          </a:p>
          <a:p>
            <a:r>
              <a:rPr lang="en-US" dirty="0" smtClean="0"/>
              <a:t>Redistricting game</a:t>
            </a:r>
          </a:p>
          <a:p>
            <a:pPr lvl="1"/>
            <a:r>
              <a:rPr lang="en-US" dirty="0" smtClean="0"/>
              <a:t>Play until your heart’s content! If you only want to play one or two more rounds, I will put on the republican debate. </a:t>
            </a:r>
          </a:p>
          <a:p>
            <a:pPr lvl="1"/>
            <a:endParaRPr lang="en-US" dirty="0"/>
          </a:p>
          <a:p>
            <a:r>
              <a:rPr lang="en-US" dirty="0" smtClean="0"/>
              <a:t>Homework</a:t>
            </a:r>
          </a:p>
          <a:p>
            <a:pPr lvl="1"/>
            <a:r>
              <a:rPr lang="en-US" dirty="0" smtClean="0"/>
              <a:t>Current Events</a:t>
            </a:r>
          </a:p>
          <a:p>
            <a:pPr lvl="1"/>
            <a:r>
              <a:rPr lang="en-US" dirty="0" smtClean="0"/>
              <a:t>KBAT’s</a:t>
            </a:r>
          </a:p>
          <a:p>
            <a:pPr lvl="1"/>
            <a:r>
              <a:rPr lang="en-US" dirty="0" smtClean="0"/>
              <a:t>Democratic debate tomorrow, CBS @ 6:00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reapportionment?</a:t>
            </a:r>
          </a:p>
          <a:p>
            <a:r>
              <a:rPr lang="en-US" dirty="0" smtClean="0"/>
              <a:t>What is redistricting? Who is responsible for the redistricting process?</a:t>
            </a:r>
          </a:p>
          <a:p>
            <a:r>
              <a:rPr lang="en-US" dirty="0" smtClean="0"/>
              <a:t>How can redistricting </a:t>
            </a:r>
            <a:r>
              <a:rPr lang="en-US" smtClean="0"/>
              <a:t>determine elections?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—11/16/2015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Grab a campaign finance chart from the back </a:t>
            </a:r>
          </a:p>
          <a:p>
            <a:r>
              <a:rPr lang="en-US" dirty="0" smtClean="0"/>
              <a:t>Current Events</a:t>
            </a:r>
          </a:p>
          <a:p>
            <a:r>
              <a:rPr lang="en-US" dirty="0" smtClean="0"/>
              <a:t>Campaign Finance 101</a:t>
            </a:r>
          </a:p>
          <a:p>
            <a:pPr lvl="1"/>
            <a:r>
              <a:rPr lang="en-US" dirty="0" smtClean="0">
                <a:hlinkClick r:id="rId2"/>
              </a:rPr>
              <a:t>Money in the 2016 campaign</a:t>
            </a:r>
            <a:endParaRPr lang="en-US" dirty="0" smtClean="0"/>
          </a:p>
          <a:p>
            <a:pPr lvl="1"/>
            <a:r>
              <a:rPr lang="en-US" dirty="0" smtClean="0"/>
              <a:t>Video</a:t>
            </a:r>
            <a:r>
              <a:rPr lang="en-US" dirty="0"/>
              <a:t>: “Big </a:t>
            </a:r>
            <a:r>
              <a:rPr lang="en-US" dirty="0" smtClean="0"/>
              <a:t>Sky, Big Money”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Homework:</a:t>
            </a:r>
          </a:p>
          <a:p>
            <a:pPr lvl="1"/>
            <a:r>
              <a:rPr lang="en-US" dirty="0" smtClean="0"/>
              <a:t>Campaign finance chart use link on blog and notes from class (due Wednesday)</a:t>
            </a:r>
          </a:p>
          <a:p>
            <a:pPr lvl="1"/>
            <a:r>
              <a:rPr lang="en-US" dirty="0" smtClean="0"/>
              <a:t>Read</a:t>
            </a:r>
            <a:r>
              <a:rPr lang="en-US" dirty="0"/>
              <a:t> </a:t>
            </a:r>
            <a:r>
              <a:rPr lang="en-US" dirty="0" smtClean="0">
                <a:hlinkClick r:id="rId3"/>
              </a:rPr>
              <a:t>“Families </a:t>
            </a:r>
            <a:r>
              <a:rPr lang="en-US" dirty="0">
                <a:hlinkClick r:id="rId3"/>
              </a:rPr>
              <a:t>funding the </a:t>
            </a:r>
            <a:r>
              <a:rPr lang="en-US" dirty="0" smtClean="0">
                <a:hlinkClick r:id="rId3"/>
              </a:rPr>
              <a:t>election</a:t>
            </a:r>
            <a:r>
              <a:rPr lang="en-US" dirty="0" smtClean="0"/>
              <a:t>” (NY Times)</a:t>
            </a:r>
          </a:p>
          <a:p>
            <a:pPr lvl="1"/>
            <a:r>
              <a:rPr lang="en-US" dirty="0" smtClean="0"/>
              <a:t>KBAT’s</a:t>
            </a:r>
            <a:endParaRPr lang="en-US" dirty="0"/>
          </a:p>
          <a:p>
            <a:pPr marL="32004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99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FINANCE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dirty="0" smtClean="0"/>
              <a:t>Federal Election Campaign 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Passed in 1971</a:t>
            </a:r>
          </a:p>
          <a:p>
            <a:r>
              <a:rPr lang="en-US" dirty="0" smtClean="0"/>
              <a:t>Post-Watergate</a:t>
            </a:r>
          </a:p>
          <a:p>
            <a:r>
              <a:rPr lang="en-US" dirty="0" smtClean="0"/>
              <a:t>Established Federal Elections Commission (FEC)</a:t>
            </a:r>
          </a:p>
          <a:p>
            <a:pPr lvl="1"/>
            <a:r>
              <a:rPr lang="en-US" dirty="0" smtClean="0"/>
              <a:t>All candidates must </a:t>
            </a:r>
            <a:r>
              <a:rPr lang="en-US" u="sng" dirty="0" smtClean="0"/>
              <a:t>disclose</a:t>
            </a:r>
            <a:r>
              <a:rPr lang="en-US" dirty="0" smtClean="0"/>
              <a:t> contributions &amp; expenditures</a:t>
            </a:r>
          </a:p>
          <a:p>
            <a:pPr lvl="1"/>
            <a:r>
              <a:rPr lang="en-US" dirty="0" smtClean="0"/>
              <a:t>First limits on individual contributions </a:t>
            </a:r>
          </a:p>
          <a:p>
            <a:pPr lvl="1"/>
            <a:r>
              <a:rPr lang="en-US" dirty="0" smtClean="0"/>
              <a:t>Regulations on political action committees (PAC’s)</a:t>
            </a:r>
          </a:p>
          <a:p>
            <a:pPr marL="54864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5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$ vs. Soft $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50292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Hard money = Federal (regulated) money</a:t>
            </a:r>
          </a:p>
          <a:p>
            <a:pPr lvl="1">
              <a:defRPr/>
            </a:pPr>
            <a:r>
              <a:rPr lang="en-US" dirty="0"/>
              <a:t>Political donations contributed directly to a candidate of a political </a:t>
            </a:r>
            <a:r>
              <a:rPr lang="en-US" dirty="0" smtClean="0"/>
              <a:t>party</a:t>
            </a:r>
          </a:p>
          <a:p>
            <a:pPr lvl="2">
              <a:defRPr/>
            </a:pPr>
            <a:r>
              <a:rPr lang="en-US" dirty="0" smtClean="0"/>
              <a:t>EXAMPLE</a:t>
            </a:r>
            <a:r>
              <a:rPr lang="en-US" dirty="0"/>
              <a:t>: money for an ad that educates voters about issues, with a specific candidate endorsement (</a:t>
            </a:r>
            <a:r>
              <a:rPr lang="en-US" b="1" dirty="0"/>
              <a:t>EXPRESSED ADVOCACY)</a:t>
            </a:r>
            <a:endParaRPr lang="en-US" dirty="0"/>
          </a:p>
          <a:p>
            <a:pPr>
              <a:defRPr/>
            </a:pPr>
            <a:r>
              <a:rPr lang="en-US" b="1" dirty="0"/>
              <a:t>Soft money = Nonfederal money</a:t>
            </a:r>
          </a:p>
          <a:p>
            <a:pPr lvl="1">
              <a:defRPr/>
            </a:pPr>
            <a:r>
              <a:rPr lang="en-US" dirty="0"/>
              <a:t>Political donations and campaign contributions to parties or “party building” activities; SUBJECT TO STATE LAW</a:t>
            </a:r>
          </a:p>
          <a:p>
            <a:pPr lvl="2">
              <a:defRPr/>
            </a:pPr>
            <a:r>
              <a:rPr lang="en-US" dirty="0"/>
              <a:t>EXAMPLE: money for ads that educate voters about issues, as long as the ads don't take the crucial step of telling voters which candidates to vote </a:t>
            </a:r>
            <a:r>
              <a:rPr lang="en-US" dirty="0" smtClean="0"/>
              <a:t>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Elections Commission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Bipartisan</a:t>
            </a:r>
          </a:p>
          <a:p>
            <a:r>
              <a:rPr lang="en-US" dirty="0" smtClean="0"/>
              <a:t>Mission to open-up details of campaigns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5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 &amp; RESPONSES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5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Iowa Caucuses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test of a candidates-vote getting ability</a:t>
            </a:r>
          </a:p>
          <a:p>
            <a:r>
              <a:rPr lang="en-US" dirty="0" smtClean="0"/>
              <a:t>Media frenzy!</a:t>
            </a:r>
          </a:p>
          <a:p>
            <a:r>
              <a:rPr lang="en-US" dirty="0" smtClean="0"/>
              <a:t>Narrows the field of viable candidates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Iowa Caucus explained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Inside the caucus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6" name="Picture 2" descr="https://pbs.twimg.com/profile_images/497498474154192896/1oBqYR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083" y="1524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Buckley v. </a:t>
            </a:r>
            <a:r>
              <a:rPr lang="en-US" dirty="0" err="1" smtClean="0"/>
              <a:t>Valeo</a:t>
            </a:r>
            <a:r>
              <a:rPr lang="en-US" dirty="0" smtClean="0"/>
              <a:t>, 1976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CONSTITUTIONAL to limit amount of money individuals or PACs can donate to party or candidate </a:t>
            </a:r>
          </a:p>
          <a:p>
            <a:r>
              <a:rPr lang="en-US" dirty="0" smtClean="0"/>
              <a:t>Struck down portions of FECA that limited the amount individuals could contribute to their own campaign</a:t>
            </a:r>
          </a:p>
          <a:p>
            <a:pPr lvl="1"/>
            <a:r>
              <a:rPr lang="en-US" dirty="0" smtClean="0"/>
              <a:t>Ross Perot—60 million of his own $</a:t>
            </a:r>
          </a:p>
          <a:p>
            <a:pPr lvl="1"/>
            <a:r>
              <a:rPr lang="en-US" dirty="0" smtClean="0"/>
              <a:t>Mitt Romney—44 million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McCain-Feingold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Bipartisan Campaign Finance </a:t>
            </a:r>
            <a:r>
              <a:rPr lang="en-US" altLang="en-US" dirty="0" smtClean="0"/>
              <a:t>Reform </a:t>
            </a:r>
            <a:r>
              <a:rPr lang="en-US" altLang="en-US" dirty="0"/>
              <a:t>Act of 2002</a:t>
            </a:r>
            <a:endParaRPr lang="en-US" dirty="0" smtClean="0"/>
          </a:p>
          <a:p>
            <a:r>
              <a:rPr lang="en-US" dirty="0" smtClean="0"/>
              <a:t>Attempt to limit large soft money donations</a:t>
            </a:r>
          </a:p>
          <a:p>
            <a:pPr lvl="1"/>
            <a:r>
              <a:rPr lang="en-US" dirty="0" smtClean="0"/>
              <a:t>Upheld by McConnell v. FEC</a:t>
            </a:r>
            <a:endParaRPr lang="en-US" dirty="0"/>
          </a:p>
          <a:p>
            <a:r>
              <a:rPr lang="en-US" dirty="0" smtClean="0"/>
              <a:t>Banned $ for use of advocacy if the ad identified a candidate close to election time </a:t>
            </a:r>
          </a:p>
        </p:txBody>
      </p:sp>
    </p:spTree>
    <p:extLst>
      <p:ext uri="{BB962C8B-B14F-4D97-AF65-F5344CB8AC3E}">
        <p14:creationId xmlns:p14="http://schemas.microsoft.com/office/powerpoint/2010/main" val="33272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527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subject to restrictions as long as they do not make a clear political endorsement</a:t>
            </a:r>
          </a:p>
          <a:p>
            <a:pPr lvl="1"/>
            <a:r>
              <a:rPr lang="en-US" dirty="0" smtClean="0"/>
              <a:t>Swift Boat Veterans for Truth: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www.youtube.com/watch?v=phqOuEhg9yE</a:t>
            </a:r>
            <a:endParaRPr lang="en-US" dirty="0" smtClean="0"/>
          </a:p>
          <a:p>
            <a:pPr lvl="1"/>
            <a:r>
              <a:rPr lang="en-US" dirty="0" smtClean="0"/>
              <a:t>MoveOn.org</a:t>
            </a:r>
          </a:p>
          <a:p>
            <a:r>
              <a:rPr lang="en-US" dirty="0" smtClean="0"/>
              <a:t>Although unlimited, donations are still disclosed to FEC</a:t>
            </a:r>
          </a:p>
        </p:txBody>
      </p:sp>
    </p:spTree>
    <p:extLst>
      <p:ext uri="{BB962C8B-B14F-4D97-AF65-F5344CB8AC3E}">
        <p14:creationId xmlns:p14="http://schemas.microsoft.com/office/powerpoint/2010/main" val="17566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501(c) groups &amp; Super PAC’s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501(c)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Donations are anonymous</a:t>
            </a:r>
          </a:p>
          <a:p>
            <a:r>
              <a:rPr lang="en-US" dirty="0" smtClean="0"/>
              <a:t>Cannot spend more than half their funds on political activities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Super PAC’s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 limits on individual donations to PAC’s</a:t>
            </a:r>
          </a:p>
          <a:p>
            <a:r>
              <a:rPr lang="en-US" dirty="0" smtClean="0"/>
              <a:t>Billionaires give to Super PAC to support candidate</a:t>
            </a:r>
          </a:p>
          <a:p>
            <a:r>
              <a:rPr lang="en-US" dirty="0" smtClean="0"/>
              <a:t>Can advocate for a specific candidate </a:t>
            </a:r>
          </a:p>
        </p:txBody>
      </p:sp>
    </p:spTree>
    <p:extLst>
      <p:ext uri="{BB962C8B-B14F-4D97-AF65-F5344CB8AC3E}">
        <p14:creationId xmlns:p14="http://schemas.microsoft.com/office/powerpoint/2010/main" val="21257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 United v. FEC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2010</a:t>
            </a:r>
          </a:p>
          <a:p>
            <a:r>
              <a:rPr lang="en-US" dirty="0" smtClean="0"/>
              <a:t>Citizens United sued </a:t>
            </a:r>
            <a:r>
              <a:rPr lang="en-US" dirty="0"/>
              <a:t>for an unconstitutional restriction of free speech </a:t>
            </a:r>
          </a:p>
          <a:p>
            <a:r>
              <a:rPr lang="en-US" dirty="0" smtClean="0"/>
              <a:t>Sided with Citizens United</a:t>
            </a:r>
          </a:p>
          <a:p>
            <a:pPr lvl="1"/>
            <a:r>
              <a:rPr lang="en-US" dirty="0" smtClean="0"/>
              <a:t>Now corporations can endorse/oppose specific candidates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2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 guide to campaign finance </a:t>
            </a:r>
            <a:endParaRPr lang="en-US" dirty="0" smtClean="0"/>
          </a:p>
          <a:p>
            <a:r>
              <a:rPr lang="en-US" dirty="0" smtClean="0"/>
              <a:t>The Cost of Campaigns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www.youtube.com/watch?v=eXGEictCR8k&amp;list=PL4CGYNsoW2iAOqPtxm4RHo205w_R1IWuH%22</a:t>
            </a:r>
            <a:endParaRPr lang="en-US" dirty="0" smtClean="0"/>
          </a:p>
          <a:p>
            <a:pPr marL="32004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—11/17/2015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afternoon!</a:t>
            </a:r>
          </a:p>
          <a:p>
            <a:r>
              <a:rPr lang="en-US" dirty="0" smtClean="0"/>
              <a:t>Continue campaign finance</a:t>
            </a:r>
          </a:p>
          <a:p>
            <a:r>
              <a:rPr lang="en-US" dirty="0" smtClean="0"/>
              <a:t>“Big Sky, Big Money” video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Homework:</a:t>
            </a:r>
          </a:p>
          <a:p>
            <a:pPr lvl="1"/>
            <a:r>
              <a:rPr lang="en-US" dirty="0"/>
              <a:t>Campaign finance chart use link on blog and notes from class (</a:t>
            </a:r>
            <a:r>
              <a:rPr lang="en-US" dirty="0" smtClean="0"/>
              <a:t>due tomorrow)</a:t>
            </a:r>
            <a:endParaRPr lang="en-US" dirty="0"/>
          </a:p>
          <a:p>
            <a:pPr lvl="1"/>
            <a:r>
              <a:rPr lang="en-US" dirty="0"/>
              <a:t>Read </a:t>
            </a:r>
            <a:r>
              <a:rPr lang="en-US" dirty="0">
                <a:hlinkClick r:id="rId2"/>
              </a:rPr>
              <a:t>“Families funding the election</a:t>
            </a:r>
            <a:r>
              <a:rPr lang="en-US" dirty="0"/>
              <a:t>” (NY Times)</a:t>
            </a:r>
          </a:p>
          <a:p>
            <a:pPr lvl="1"/>
            <a:r>
              <a:rPr lang="en-US" dirty="0"/>
              <a:t>KBAT’s</a:t>
            </a:r>
          </a:p>
          <a:p>
            <a:pPr marL="32004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14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 non-profit, tax-exempt group with no limits on contributions. Only half of my “mission” can be focused on campaigning. All my donors are anonymous/undisclosed. </a:t>
            </a:r>
          </a:p>
          <a:p>
            <a:endParaRPr lang="en-US" dirty="0"/>
          </a:p>
          <a:p>
            <a:r>
              <a:rPr lang="en-US" dirty="0" smtClean="0"/>
              <a:t>I am a 501(c)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7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an interest group that pools money from various sources and then donates it to candidates and political parties. Donors can give me up to $5,000 per year, and then I can give up to $5,000 to a candidate per election year. I am regulated by the FEC.</a:t>
            </a:r>
          </a:p>
          <a:p>
            <a:endParaRPr lang="en-US" dirty="0"/>
          </a:p>
          <a:p>
            <a:r>
              <a:rPr lang="en-US" dirty="0" smtClean="0"/>
              <a:t>I am a PAC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5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fairly new in the world of politics and VERY influential. I can advocate for a specific candidate but not give money directly to them. There are no limits on who can contribute and how much they can contribute. I am regulated by the FEC. </a:t>
            </a:r>
          </a:p>
          <a:p>
            <a:endParaRPr lang="en-US" dirty="0"/>
          </a:p>
          <a:p>
            <a:r>
              <a:rPr lang="en-US" dirty="0" smtClean="0"/>
              <a:t>I am a Super PAC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1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—11/5/2015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have your notebooks out</a:t>
            </a:r>
          </a:p>
          <a:p>
            <a:r>
              <a:rPr lang="en-US" dirty="0" smtClean="0"/>
              <a:t>Primary elections</a:t>
            </a:r>
          </a:p>
          <a:p>
            <a:r>
              <a:rPr lang="en-US" dirty="0" smtClean="0"/>
              <a:t>Congressional elections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Homework:</a:t>
            </a:r>
          </a:p>
          <a:p>
            <a:pPr lvl="1"/>
            <a:r>
              <a:rPr lang="en-US" dirty="0" smtClean="0"/>
              <a:t>Edwards pgs. 290-298</a:t>
            </a:r>
          </a:p>
          <a:p>
            <a:pPr lvl="1"/>
            <a:r>
              <a:rPr lang="en-US" dirty="0" smtClean="0"/>
              <a:t>Quiz corrections due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0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a non-profit, tax-exempt group with no limits on </a:t>
            </a:r>
            <a:r>
              <a:rPr lang="en-US" dirty="0" smtClean="0"/>
              <a:t>contributions. I cannot expressly advocate for/against a specific candidate or give money to a political party. My donors will eventually be disclosed to the IRS.</a:t>
            </a:r>
          </a:p>
          <a:p>
            <a:endParaRPr lang="en-US" dirty="0"/>
          </a:p>
          <a:p>
            <a:r>
              <a:rPr lang="en-US" smtClean="0"/>
              <a:t>I am a 527 </a:t>
            </a:r>
            <a:r>
              <a:rPr lang="en-US" dirty="0" smtClean="0"/>
              <a:t>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—11/18/2015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have your campaign finance chart out. What is still unclear?</a:t>
            </a:r>
          </a:p>
          <a:p>
            <a:r>
              <a:rPr lang="en-US" dirty="0" smtClean="0"/>
              <a:t>Finish up “Big Sky, Big Money”</a:t>
            </a:r>
          </a:p>
          <a:p>
            <a:r>
              <a:rPr lang="en-US" dirty="0" smtClean="0"/>
              <a:t>Discussion: </a:t>
            </a:r>
            <a:r>
              <a:rPr lang="en-US" i="1" dirty="0" smtClean="0"/>
              <a:t>Do we need to reform our campaign finance system again?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Homework:</a:t>
            </a:r>
          </a:p>
          <a:p>
            <a:pPr lvl="1"/>
            <a:r>
              <a:rPr lang="en-US" dirty="0" smtClean="0"/>
              <a:t>Edwards pgs. 318-323</a:t>
            </a:r>
          </a:p>
          <a:p>
            <a:pPr lvl="1"/>
            <a:r>
              <a:rPr lang="en-US" dirty="0" smtClean="0"/>
              <a:t>Unit 3 Test Monday</a:t>
            </a:r>
            <a:endParaRPr lang="en-US" dirty="0"/>
          </a:p>
        </p:txBody>
      </p:sp>
      <p:pic>
        <p:nvPicPr>
          <p:cNvPr id="1028" name="Picture 4" descr="http://media.cagle.com/10/2001/07/18/3485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28517"/>
            <a:ext cx="4495800" cy="32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at a time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chairs, never more than 4 people up front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we need to reform the campaign finance system? What </a:t>
            </a:r>
            <a:r>
              <a:rPr lang="en-US" dirty="0" smtClean="0"/>
              <a:t>would be the most pressing reform?</a:t>
            </a:r>
          </a:p>
          <a:p>
            <a:r>
              <a:rPr lang="en-US" dirty="0" smtClean="0"/>
              <a:t>Should </a:t>
            </a:r>
            <a:r>
              <a:rPr lang="en-US" i="1" dirty="0" smtClean="0"/>
              <a:t>Citizens United v. FEC </a:t>
            </a:r>
            <a:r>
              <a:rPr lang="en-US" dirty="0" smtClean="0"/>
              <a:t>be overturned?</a:t>
            </a:r>
          </a:p>
          <a:p>
            <a:r>
              <a:rPr lang="en-US" dirty="0" smtClean="0"/>
              <a:t>Who benefits most from our current system? Who does it hurt most?</a:t>
            </a:r>
          </a:p>
        </p:txBody>
      </p:sp>
    </p:spTree>
    <p:extLst>
      <p:ext uri="{BB962C8B-B14F-4D97-AF65-F5344CB8AC3E}">
        <p14:creationId xmlns:p14="http://schemas.microsoft.com/office/powerpoint/2010/main" val="31470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—11/19/2015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morning!</a:t>
            </a:r>
          </a:p>
          <a:p>
            <a:r>
              <a:rPr lang="en-US" dirty="0" smtClean="0"/>
              <a:t>Electoral College</a:t>
            </a:r>
          </a:p>
          <a:p>
            <a:pPr lvl="1"/>
            <a:r>
              <a:rPr lang="en-US" dirty="0" smtClean="0"/>
              <a:t>Criticisms &amp; alternatives</a:t>
            </a:r>
          </a:p>
          <a:p>
            <a:pPr lvl="1"/>
            <a:r>
              <a:rPr lang="en-US" dirty="0" smtClean="0"/>
              <a:t>Discussion: </a:t>
            </a:r>
            <a:r>
              <a:rPr lang="en-US" i="1" dirty="0" smtClean="0"/>
              <a:t>Should we abolish the Electoral College?</a:t>
            </a:r>
          </a:p>
          <a:p>
            <a:pPr lvl="1"/>
            <a:endParaRPr lang="en-US" i="1" dirty="0"/>
          </a:p>
          <a:p>
            <a:pPr lvl="1"/>
            <a:endParaRPr lang="en-US" i="1" dirty="0" smtClean="0"/>
          </a:p>
          <a:p>
            <a:r>
              <a:rPr lang="en-US" dirty="0" smtClean="0"/>
              <a:t>Homework:</a:t>
            </a:r>
          </a:p>
          <a:p>
            <a:pPr lvl="1"/>
            <a:r>
              <a:rPr lang="en-US" dirty="0" smtClean="0"/>
              <a:t>KBAT’s</a:t>
            </a:r>
          </a:p>
          <a:p>
            <a:pPr lvl="1"/>
            <a:r>
              <a:rPr lang="en-US" dirty="0" smtClean="0"/>
              <a:t>Study for your test! A bit of review time/FRQ practice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0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 TO THE PRESIDENCY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Electoral College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d/Cartogram%E2%80%942012_Electoral_Vote.svg/2000px-Cartogram%E2%80%942012_Electoral_Vot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64573"/>
            <a:ext cx="8760643" cy="689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09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Poor communication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Desire to have the “best” people to select president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Compromise!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Allotment of Electoral Votes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Each state has as many electoral votes as it has members in Congress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Minimum—3 votes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Total 538 votes (3 votes to DC)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California has highest number—55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6/6f/Electoral_College_2012.svg/2000px-Electoral_College_201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0106"/>
            <a:ext cx="9144000" cy="531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Electors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party develops a “slate” of electors prior to election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and explain the 3 types of traditional primaries?</a:t>
            </a:r>
          </a:p>
          <a:p>
            <a:r>
              <a:rPr lang="en-US" dirty="0" smtClean="0"/>
              <a:t>Explain the Iowa Caucuses. What is a caucus? Why does Iowa matter so much?</a:t>
            </a:r>
          </a:p>
          <a:p>
            <a:r>
              <a:rPr lang="en-US" dirty="0" smtClean="0"/>
              <a:t>Predict: What could be potential problems with the primary system we have now?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Electoral Votes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Candidate with most popular votes (plurality) wins all the state’s electoral votes (winner-take-all)</a:t>
            </a:r>
          </a:p>
          <a:p>
            <a:pPr lvl="1"/>
            <a:r>
              <a:rPr lang="en-US" dirty="0" smtClean="0"/>
              <a:t>Concentration of campaigning in large, competitive states (swing states)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Electors meet in December to cast ballots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1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Winning the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Majority of electoral votes </a:t>
            </a:r>
          </a:p>
          <a:p>
            <a:r>
              <a:rPr lang="en-US" dirty="0" smtClean="0"/>
              <a:t>270 to win</a:t>
            </a:r>
          </a:p>
          <a:p>
            <a:r>
              <a:rPr lang="en-US" dirty="0" smtClean="0"/>
              <a:t>If no candidate has the majority</a:t>
            </a:r>
          </a:p>
          <a:p>
            <a:pPr lvl="1"/>
            <a:r>
              <a:rPr lang="en-US" dirty="0" smtClean="0"/>
              <a:t>House selects from top 3 candidates</a:t>
            </a:r>
          </a:p>
          <a:p>
            <a:pPr lvl="1"/>
            <a:r>
              <a:rPr lang="en-US" dirty="0" smtClean="0"/>
              <a:t>Each state has one vote</a:t>
            </a:r>
          </a:p>
          <a:p>
            <a:pPr lvl="1"/>
            <a:r>
              <a:rPr lang="en-US" dirty="0" smtClean="0"/>
              <a:t>Senate selects vice pres. from top 2 candidates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37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President can be elected with a plurality, not a majority, of popular votes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Possibility of minority president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“Faithless electors”—no law that requires electors to vote the way they are supposed to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Small states are proportionately overrepresented </a:t>
            </a:r>
          </a:p>
          <a:p>
            <a:pPr marL="777240" lvl="1" indent="-457200">
              <a:buFont typeface="+mj-lt"/>
              <a:buAutoNum type="alphaUcPeriod"/>
            </a:pPr>
            <a:r>
              <a:rPr lang="en-US" dirty="0" smtClean="0"/>
              <a:t>And ridiculously overrepresented if decision goes to the House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Inhibits development of third parties</a:t>
            </a:r>
          </a:p>
          <a:p>
            <a:pPr marL="0" indent="0">
              <a:buNone/>
            </a:pPr>
            <a:r>
              <a:rPr lang="en-US" dirty="0" smtClean="0"/>
              <a:t>								</a:t>
            </a:r>
            <a:r>
              <a:rPr lang="en-US" dirty="0" smtClean="0">
                <a:solidFill>
                  <a:srgbClr val="FF0000"/>
                </a:solidFill>
              </a:rPr>
              <a:t>(Clip)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8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Direct election—one person, one vote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District system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Proportional system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Keep electoral votes, but abolish electors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why hasn’t the EC been abolished?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Tradition!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Difficulties in amending the Constitution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Opposition from small states</a:t>
            </a:r>
          </a:p>
        </p:txBody>
      </p:sp>
    </p:spTree>
    <p:extLst>
      <p:ext uri="{BB962C8B-B14F-4D97-AF65-F5344CB8AC3E}">
        <p14:creationId xmlns:p14="http://schemas.microsoft.com/office/powerpoint/2010/main" val="29233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at a time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chairs, never more than 4 people up front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274320" lvl="1" indent="-274320">
              <a:buFont typeface="Wingdings 2" pitchFamily="18" charset="2"/>
              <a:buChar char=""/>
            </a:pPr>
            <a:r>
              <a:rPr lang="en-US" sz="2800" i="1" dirty="0"/>
              <a:t>Should we abolish the Electoral College</a:t>
            </a:r>
            <a:r>
              <a:rPr lang="en-US" sz="2800" i="1" dirty="0" smtClean="0"/>
              <a:t>? If so, what kind of system should we adopt?</a:t>
            </a:r>
            <a:endParaRPr lang="en-US" dirty="0" smtClean="0"/>
          </a:p>
          <a:p>
            <a:r>
              <a:rPr lang="en-US" i="1" dirty="0" smtClean="0"/>
              <a:t>Who benefits most from the current system? Who does it hurt most?</a:t>
            </a:r>
          </a:p>
        </p:txBody>
      </p:sp>
    </p:spTree>
    <p:extLst>
      <p:ext uri="{BB962C8B-B14F-4D97-AF65-F5344CB8AC3E}">
        <p14:creationId xmlns:p14="http://schemas.microsoft.com/office/powerpoint/2010/main" val="37423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at a time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chairs, never more than 4 people up front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we need to reform the campaign finance system? What </a:t>
            </a:r>
            <a:r>
              <a:rPr lang="en-US" dirty="0" smtClean="0"/>
              <a:t>would be the most pressing reform?</a:t>
            </a:r>
          </a:p>
          <a:p>
            <a:r>
              <a:rPr lang="en-US" dirty="0" smtClean="0"/>
              <a:t>Should </a:t>
            </a:r>
            <a:r>
              <a:rPr lang="en-US" i="1" dirty="0" smtClean="0"/>
              <a:t>Citizens United v. FEC </a:t>
            </a:r>
            <a:r>
              <a:rPr lang="en-US" dirty="0" smtClean="0"/>
              <a:t>be overturned?</a:t>
            </a:r>
          </a:p>
          <a:p>
            <a:r>
              <a:rPr lang="en-US" dirty="0" smtClean="0"/>
              <a:t>Who benefits most from our current system? Who does it hurt most?</a:t>
            </a:r>
          </a:p>
        </p:txBody>
      </p:sp>
    </p:spTree>
    <p:extLst>
      <p:ext uri="{BB962C8B-B14F-4D97-AF65-F5344CB8AC3E}">
        <p14:creationId xmlns:p14="http://schemas.microsoft.com/office/powerpoint/2010/main" val="272217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Gov</a:t>
            </a:r>
            <a:r>
              <a:rPr lang="en-US" dirty="0" smtClean="0"/>
              <a:t>—11/20/2015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Good morning!</a:t>
            </a:r>
          </a:p>
          <a:p>
            <a:r>
              <a:rPr lang="en-US" dirty="0" smtClean="0"/>
              <a:t>Unit 3 (Electoral Process) Review</a:t>
            </a:r>
          </a:p>
          <a:p>
            <a:pPr lvl="1"/>
            <a:r>
              <a:rPr lang="en-US" dirty="0" smtClean="0"/>
              <a:t>FRQ’s</a:t>
            </a:r>
          </a:p>
          <a:p>
            <a:pPr lvl="1"/>
            <a:r>
              <a:rPr lang="en-US" dirty="0" smtClean="0"/>
              <a:t>Multiple choice practice</a:t>
            </a:r>
          </a:p>
          <a:p>
            <a:pPr lvl="1"/>
            <a:r>
              <a:rPr lang="en-US" dirty="0" smtClean="0"/>
              <a:t>Independent work time: KBAT’s</a:t>
            </a:r>
          </a:p>
          <a:p>
            <a:endParaRPr lang="en-US" dirty="0"/>
          </a:p>
          <a:p>
            <a:r>
              <a:rPr lang="en-US" dirty="0" smtClean="0"/>
              <a:t>Homework:</a:t>
            </a:r>
          </a:p>
          <a:p>
            <a:pPr lvl="1"/>
            <a:r>
              <a:rPr lang="en-US" dirty="0" smtClean="0"/>
              <a:t>Unit 3/Ch. 8-9 Test Monday</a:t>
            </a:r>
          </a:p>
          <a:p>
            <a:pPr lvl="1"/>
            <a:r>
              <a:rPr lang="en-US" dirty="0" smtClean="0"/>
              <a:t>KBAT’s, voter demographics, campaign finance chart due Monday </a:t>
            </a:r>
          </a:p>
          <a:p>
            <a:pPr lvl="1"/>
            <a:r>
              <a:rPr lang="en-US" dirty="0" smtClean="0"/>
              <a:t>Current Events Tuesday</a:t>
            </a:r>
          </a:p>
        </p:txBody>
      </p:sp>
    </p:spTree>
    <p:extLst>
      <p:ext uri="{BB962C8B-B14F-4D97-AF65-F5344CB8AC3E}">
        <p14:creationId xmlns:p14="http://schemas.microsoft.com/office/powerpoint/2010/main" val="170454031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your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1 FRQ pertaining to campaigns/elections </a:t>
            </a:r>
          </a:p>
          <a:p>
            <a:r>
              <a:rPr lang="en-US" dirty="0" smtClean="0"/>
              <a:t>Trade FRQ with another pair and answer in a detailed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88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have in Washington?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Congressional elections (and most other positions):</a:t>
            </a:r>
          </a:p>
          <a:p>
            <a:pPr lvl="1"/>
            <a:r>
              <a:rPr lang="en-US" dirty="0" smtClean="0"/>
              <a:t>Top 2 primary</a:t>
            </a:r>
          </a:p>
          <a:p>
            <a:pPr lvl="1"/>
            <a:r>
              <a:rPr lang="en-US" dirty="0" smtClean="0"/>
              <a:t>Voters don’t have to declare party affiliation</a:t>
            </a:r>
          </a:p>
          <a:p>
            <a:pPr lvl="1"/>
            <a:r>
              <a:rPr lang="en-US" dirty="0" smtClean="0"/>
              <a:t>System was changed by initiative passed in 2004, upheld by SCOTUS</a:t>
            </a:r>
          </a:p>
          <a:p>
            <a:pPr lvl="1"/>
            <a:endParaRPr lang="en-US" dirty="0"/>
          </a:p>
          <a:p>
            <a:r>
              <a:rPr lang="en-US" dirty="0" smtClean="0"/>
              <a:t>For Presidential election:</a:t>
            </a:r>
          </a:p>
          <a:p>
            <a:pPr lvl="1"/>
            <a:r>
              <a:rPr lang="en-US" dirty="0" smtClean="0"/>
              <a:t>Open primary + caucusing </a:t>
            </a:r>
          </a:p>
          <a:p>
            <a:pPr lvl="1"/>
            <a:r>
              <a:rPr lang="en-US" dirty="0" smtClean="0"/>
              <a:t>Precinct caucuses will be on March 26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70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refab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00000"/>
              </a:schemeClr>
            </a:gs>
            <a:gs pos="30000">
              <a:schemeClr val="phClr">
                <a:tint val="60000"/>
                <a:satMod val="250000"/>
              </a:schemeClr>
            </a:gs>
            <a:gs pos="50000">
              <a:schemeClr val="phClr">
                <a:tint val="57000"/>
                <a:satMod val="250000"/>
              </a:schemeClr>
            </a:gs>
            <a:gs pos="100000">
              <a:schemeClr val="phClr">
                <a:tint val="17000"/>
                <a:satMod val="350000"/>
              </a:schemeClr>
            </a:gs>
          </a:gsLst>
          <a:lin ang="4000000" scaled="1"/>
        </a:gra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0000" algn="ct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110000" algn="ctr" rotWithShape="0">
              <a:srgbClr val="000000">
                <a:alpha val="65000"/>
              </a:srgbClr>
            </a:outerShdw>
          </a:effectLst>
        </a:effectStyle>
        <a:effectStyle>
          <a:effectLst>
            <a:outerShdw blurRad="120000" algn="ctr" rotWithShape="0">
              <a:srgbClr val="000000">
                <a:alpha val="70000"/>
              </a:srgbClr>
            </a:outerShdw>
          </a:effectLst>
          <a:scene3d>
            <a:camera prst="orthographicFront"/>
            <a:lightRig rig="glow" dir="t">
              <a:rot lat="0" lon="0" rev="1800000"/>
            </a:lightRig>
          </a:scene3d>
          <a:sp3d contourW="12700" prstMaterial="dkEdge">
            <a:bevelT w="50800" h="44450" prst="angle"/>
            <a:contourClr>
              <a:schemeClr val="phClr">
                <a:shade val="4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110000"/>
              </a:schemeClr>
            </a:gs>
            <a:gs pos="30000">
              <a:schemeClr val="phClr">
                <a:shade val="75000"/>
                <a:satMod val="130000"/>
              </a:schemeClr>
            </a:gs>
            <a:gs pos="50000">
              <a:schemeClr val="phClr">
                <a:shade val="70000"/>
                <a:satMod val="135000"/>
              </a:schemeClr>
            </a:gs>
            <a:gs pos="100000">
              <a:schemeClr val="phClr">
                <a:tint val="75000"/>
                <a:satMod val="110000"/>
              </a:schemeClr>
            </a:gs>
          </a:gsLst>
          <a:lin ang="4000000" scaled="1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20000"/>
              </a:schemeClr>
              <a:schemeClr val="phClr">
                <a:tint val="94000"/>
                <a:satMod val="2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3529</TotalTime>
  <Words>2723</Words>
  <Application>Microsoft Office PowerPoint</Application>
  <PresentationFormat>On-screen Show (4:3)</PresentationFormat>
  <Paragraphs>468</Paragraphs>
  <Slides>89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Theme1</vt:lpstr>
      <vt:lpstr>AP Gov—11/4/2015</vt:lpstr>
      <vt:lpstr>Quiz Corrections</vt:lpstr>
      <vt:lpstr>Electoral Process</vt:lpstr>
      <vt:lpstr>CAUCUSES AND PRIMARIES</vt:lpstr>
      <vt:lpstr>Types of Primaries</vt:lpstr>
      <vt:lpstr>Iowa Caucuses</vt:lpstr>
      <vt:lpstr>AP Gov—11/5/2015</vt:lpstr>
      <vt:lpstr>Warm up</vt:lpstr>
      <vt:lpstr>What do we have in Washington?</vt:lpstr>
      <vt:lpstr>PowerPoint Presentation</vt:lpstr>
      <vt:lpstr>“Frontloading”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Evaluating the system</vt:lpstr>
      <vt:lpstr>PowerPoint Presentation</vt:lpstr>
      <vt:lpstr>AP Gov—11/6/2015</vt:lpstr>
      <vt:lpstr>Invisible Primary</vt:lpstr>
      <vt:lpstr>PATH TO THE PRESIDENCY</vt:lpstr>
      <vt:lpstr>PowerPoint Presentation</vt:lpstr>
      <vt:lpstr>Primaries &amp; Caucuses</vt:lpstr>
      <vt:lpstr>National Convention</vt:lpstr>
      <vt:lpstr>Analysis of nominating system</vt:lpstr>
      <vt:lpstr>After the nomination…</vt:lpstr>
      <vt:lpstr>So who is voting for who?</vt:lpstr>
      <vt:lpstr>AP Gov—11/9/2015</vt:lpstr>
      <vt:lpstr>So who is voting for who?</vt:lpstr>
      <vt:lpstr>AP Gov—11/10/2015</vt:lpstr>
      <vt:lpstr>Voter Turnout &amp; Voting Behavior</vt:lpstr>
      <vt:lpstr>Factors Affecting Voting Behavior</vt:lpstr>
      <vt:lpstr>Factors Affecting Voting Behavior</vt:lpstr>
      <vt:lpstr>Factors Affecting Voting Behavior</vt:lpstr>
      <vt:lpstr>Voter Turnout</vt:lpstr>
      <vt:lpstr>Voter Turnout</vt:lpstr>
      <vt:lpstr>Voter Turnout</vt:lpstr>
      <vt:lpstr>Voter turnout in the U.S.</vt:lpstr>
      <vt:lpstr>Recent Turnout</vt:lpstr>
      <vt:lpstr>Reasons for low voter turnout</vt:lpstr>
      <vt:lpstr>PowerPoint Presentation</vt:lpstr>
      <vt:lpstr>PowerPoint Presentation</vt:lpstr>
      <vt:lpstr>Who votes? Who doesn’t? Who cares?</vt:lpstr>
      <vt:lpstr>AP Gov—11/12/2015</vt:lpstr>
      <vt:lpstr>Warm up</vt:lpstr>
      <vt:lpstr>CONGRESSIONAL ELECTIONS &amp; REDISTRICTING</vt:lpstr>
      <vt:lpstr>Congressional Elections</vt:lpstr>
      <vt:lpstr>Gerrymandering</vt:lpstr>
      <vt:lpstr>Gerrymandering</vt:lpstr>
      <vt:lpstr>Play the redistricting game</vt:lpstr>
      <vt:lpstr>AP Gov—11/13/2015</vt:lpstr>
      <vt:lpstr>Warm up</vt:lpstr>
      <vt:lpstr>AP Gov—11/16/2015</vt:lpstr>
      <vt:lpstr>CAMPAIGN FINANCE</vt:lpstr>
      <vt:lpstr>Federal Election Campaign Act</vt:lpstr>
      <vt:lpstr>Hard $ vs. Soft $</vt:lpstr>
      <vt:lpstr>Federal Elections Commission</vt:lpstr>
      <vt:lpstr>REFORMS &amp; RESPONSES</vt:lpstr>
      <vt:lpstr>Buckley v. Valeo, 1976</vt:lpstr>
      <vt:lpstr>McCain-Feingold Act</vt:lpstr>
      <vt:lpstr>527 groups</vt:lpstr>
      <vt:lpstr>501(c) groups &amp; Super PAC’s</vt:lpstr>
      <vt:lpstr>Citizens United v. FEC</vt:lpstr>
      <vt:lpstr>PowerPoint Presentation</vt:lpstr>
      <vt:lpstr>AP Gov—11/17/2015</vt:lpstr>
      <vt:lpstr>Warm Up</vt:lpstr>
      <vt:lpstr>PowerPoint Presentation</vt:lpstr>
      <vt:lpstr>PowerPoint Presentation</vt:lpstr>
      <vt:lpstr>PowerPoint Presentation</vt:lpstr>
      <vt:lpstr>AP Gov—11/18/2015</vt:lpstr>
      <vt:lpstr>4 at a time discussion</vt:lpstr>
      <vt:lpstr>AP Gov—11/19/2015</vt:lpstr>
      <vt:lpstr>PATH TO THE PRESIDENCY</vt:lpstr>
      <vt:lpstr>PowerPoint Presentation</vt:lpstr>
      <vt:lpstr>Rationale</vt:lpstr>
      <vt:lpstr>Allotment of Electoral Votes</vt:lpstr>
      <vt:lpstr>PowerPoint Presentation</vt:lpstr>
      <vt:lpstr>Selection of Electors</vt:lpstr>
      <vt:lpstr>Winning Electoral Votes</vt:lpstr>
      <vt:lpstr>Winning the Election</vt:lpstr>
      <vt:lpstr>Criticisms</vt:lpstr>
      <vt:lpstr>Alternatives</vt:lpstr>
      <vt:lpstr>So why hasn’t the EC been abolished?</vt:lpstr>
      <vt:lpstr>Discuss</vt:lpstr>
      <vt:lpstr>4 at a time discussion</vt:lpstr>
      <vt:lpstr>4 at a time discussion</vt:lpstr>
      <vt:lpstr>AP Gov—11/20/2015</vt:lpstr>
      <vt:lpstr>With your partner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Electoral Process</dc:title>
  <dc:creator>Belur, Jacqueline    IHS - Staff</dc:creator>
  <cp:lastModifiedBy>Belur, Jacqueline    IHS - Staff</cp:lastModifiedBy>
  <cp:revision>163</cp:revision>
  <dcterms:created xsi:type="dcterms:W3CDTF">2015-11-04T16:21:32Z</dcterms:created>
  <dcterms:modified xsi:type="dcterms:W3CDTF">2015-11-20T15:38:44Z</dcterms:modified>
</cp:coreProperties>
</file>