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8" r:id="rId3"/>
    <p:sldId id="256" r:id="rId4"/>
    <p:sldId id="282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CCFF"/>
    <a:srgbClr val="FF00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29" autoAdjust="0"/>
    <p:restoredTop sz="90929"/>
  </p:normalViewPr>
  <p:slideViewPr>
    <p:cSldViewPr>
      <p:cViewPr varScale="1">
        <p:scale>
          <a:sx n="89" d="100"/>
          <a:sy n="8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5426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8620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6066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727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922156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0960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6762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3477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8106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4196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1343316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99FF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6" name="Object 12">
            <a:hlinkClick r:id="rId14" action="ppaction://hlinksldjump"/>
          </p:cNvPr>
          <p:cNvGraphicFramePr>
            <a:graphicFrameLocks noChangeAspect="1"/>
          </p:cNvGraphicFramePr>
          <p:nvPr/>
        </p:nvGraphicFramePr>
        <p:xfrm>
          <a:off x="7848600" y="5867400"/>
          <a:ext cx="10668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Image" r:id="rId15" imgW="771429" imgH="590789" progId="Photoshop.Image.6">
                  <p:embed/>
                </p:oleObj>
              </mc:Choice>
              <mc:Fallback>
                <p:oleObj name="Image" r:id="rId15" imgW="771429" imgH="590789" progId="Photoshop.Image.6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867400"/>
                        <a:ext cx="10668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My%20Documents\jeopardy\alexmovie.mov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22.xml"/><Relationship Id="rId18" Type="http://schemas.openxmlformats.org/officeDocument/2006/relationships/slide" Target="slide17.xml"/><Relationship Id="rId26" Type="http://schemas.openxmlformats.org/officeDocument/2006/relationships/slide" Target="slide10.xml"/><Relationship Id="rId3" Type="http://schemas.openxmlformats.org/officeDocument/2006/relationships/slideLayout" Target="../slideLayouts/slideLayout6.xml"/><Relationship Id="rId21" Type="http://schemas.openxmlformats.org/officeDocument/2006/relationships/slide" Target="slide5.xml"/><Relationship Id="rId7" Type="http://schemas.openxmlformats.org/officeDocument/2006/relationships/slide" Target="slide19.xml"/><Relationship Id="rId12" Type="http://schemas.openxmlformats.org/officeDocument/2006/relationships/slide" Target="slide21.xml"/><Relationship Id="rId17" Type="http://schemas.openxmlformats.org/officeDocument/2006/relationships/slide" Target="slide16.xml"/><Relationship Id="rId25" Type="http://schemas.openxmlformats.org/officeDocument/2006/relationships/slide" Target="slide9.xml"/><Relationship Id="rId2" Type="http://schemas.openxmlformats.org/officeDocument/2006/relationships/audio" Target="../media/audio2.wav"/><Relationship Id="rId16" Type="http://schemas.openxmlformats.org/officeDocument/2006/relationships/slide" Target="slide15.xml"/><Relationship Id="rId20" Type="http://schemas.openxmlformats.org/officeDocument/2006/relationships/slide" Target="slide4.xml"/><Relationship Id="rId29" Type="http://schemas.openxmlformats.org/officeDocument/2006/relationships/slide" Target="slide13.xml"/><Relationship Id="rId1" Type="http://schemas.openxmlformats.org/officeDocument/2006/relationships/themeOverride" Target="../theme/themeOverride1.xml"/><Relationship Id="rId6" Type="http://schemas.openxmlformats.org/officeDocument/2006/relationships/slide" Target="slide25.xml"/><Relationship Id="rId11" Type="http://schemas.openxmlformats.org/officeDocument/2006/relationships/slide" Target="slide28.xml"/><Relationship Id="rId24" Type="http://schemas.openxmlformats.org/officeDocument/2006/relationships/slide" Target="slide8.xml"/><Relationship Id="rId32" Type="http://schemas.openxmlformats.org/officeDocument/2006/relationships/image" Target="../media/image7.png"/><Relationship Id="rId5" Type="http://schemas.openxmlformats.org/officeDocument/2006/relationships/slide" Target="slide24.xml"/><Relationship Id="rId15" Type="http://schemas.openxmlformats.org/officeDocument/2006/relationships/slide" Target="slide14.xml"/><Relationship Id="rId23" Type="http://schemas.openxmlformats.org/officeDocument/2006/relationships/slide" Target="slide7.xml"/><Relationship Id="rId28" Type="http://schemas.openxmlformats.org/officeDocument/2006/relationships/slide" Target="slide12.xml"/><Relationship Id="rId10" Type="http://schemas.openxmlformats.org/officeDocument/2006/relationships/slide" Target="slide27.xml"/><Relationship Id="rId19" Type="http://schemas.openxmlformats.org/officeDocument/2006/relationships/slide" Target="slide18.xml"/><Relationship Id="rId31" Type="http://schemas.openxmlformats.org/officeDocument/2006/relationships/slide" Target="slide29.xml"/><Relationship Id="rId4" Type="http://schemas.openxmlformats.org/officeDocument/2006/relationships/image" Target="../media/image5.jpeg"/><Relationship Id="rId9" Type="http://schemas.openxmlformats.org/officeDocument/2006/relationships/slide" Target="slide26.xml"/><Relationship Id="rId14" Type="http://schemas.openxmlformats.org/officeDocument/2006/relationships/slide" Target="slide23.xml"/><Relationship Id="rId22" Type="http://schemas.openxmlformats.org/officeDocument/2006/relationships/slide" Target="slide6.xml"/><Relationship Id="rId27" Type="http://schemas.openxmlformats.org/officeDocument/2006/relationships/slide" Target="slide11.xml"/><Relationship Id="rId30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WordArt 3" descr="Pink tissue paper"/>
          <p:cNvSpPr>
            <a:spLocks noChangeArrowheads="1" noChangeShapeType="1" noTextEdit="1"/>
          </p:cNvSpPr>
          <p:nvPr/>
        </p:nvSpPr>
        <p:spPr bwMode="auto">
          <a:xfrm>
            <a:off x="4419600" y="1143000"/>
            <a:ext cx="4828908" cy="2209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Industrial </a:t>
            </a:r>
          </a:p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Revolution</a:t>
            </a:r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Arial Black"/>
            </a:endParaRPr>
          </a:p>
        </p:txBody>
      </p:sp>
      <p:sp>
        <p:nvSpPr>
          <p:cNvPr id="33796" name="WordArt 4" descr="Pink tissue paper"/>
          <p:cNvSpPr>
            <a:spLocks noChangeArrowheads="1" noChangeShapeType="1" noTextEdit="1"/>
          </p:cNvSpPr>
          <p:nvPr/>
        </p:nvSpPr>
        <p:spPr bwMode="auto">
          <a:xfrm>
            <a:off x="4419600" y="4572000"/>
            <a:ext cx="4572000" cy="1371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3052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2800" kern="10" dirty="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 Black"/>
              </a:rPr>
              <a:t>Jeopardy!</a:t>
            </a:r>
          </a:p>
        </p:txBody>
      </p:sp>
    </p:spTree>
  </p:cSld>
  <p:clrMapOvr>
    <a:masterClrMapping/>
  </p:clrMapOvr>
  <p:transition advClick="0" advTm="15000">
    <p:sndAc>
      <p:stSnd>
        <p:snd r:embed="rId2" name="jepardythem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  <p:bldP spid="3379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People 200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The new class of people included skilled workers, professionals and business people.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0" y="5334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Middle class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 build="p" autoUpdateAnimBg="0" advAuto="0"/>
      <p:bldP spid="102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People 300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128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dirty="0" smtClean="0"/>
              <a:t>This person is called “the father of Capitalism”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0" y="4191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Adam Smith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 build="p" autoUpdateAnimBg="0" advAuto="0"/>
      <p:bldP spid="1128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People 400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People are taxed highly in order to provide public services under this economic system.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0" y="4724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Socialism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0" grpId="0" build="p" autoUpdateAnimBg="0" advAuto="0"/>
      <p:bldP spid="123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People 500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333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400" dirty="0" smtClean="0"/>
              <a:t>A “horizontal integrator” in the oil business, this captain of industry was one of the wealthiest and most powerful men in the US during industrialization</a:t>
            </a:r>
            <a:endParaRPr lang="en-US" altLang="en-US" sz="4400" dirty="0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-17206" y="5562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Rockefeller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build="p" autoUpdateAnimBg="0" advAuto="0"/>
      <p:bldP spid="133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Big Ideas 100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435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Workers created groups called ____to fight for their interests.</a:t>
            </a:r>
            <a:endParaRPr lang="en-US" altLang="en-US" sz="4000" b="1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0" y="4495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Labor Unions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9" grpId="0" build="p" autoUpdateAnimBg="0" advAuto="0"/>
      <p:bldP spid="1436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Big Ideas 200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9292" y="19812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People who brought together labor, capital and raw materials, and created businesses were called _____.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-5508" y="5105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Entrepreneurs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 build="p" autoUpdateAnimBg="0" advAuto="0"/>
      <p:bldP spid="1538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DAILY DOUBLE! Big Ideas 300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The Industrial Revolution. led people to move to _______________.</a:t>
            </a:r>
            <a:endParaRPr lang="en-US" altLang="en-US" sz="5400" b="1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0" y="4800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Cities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build="p" autoUpdateAnimBg="0" advAuto="0"/>
      <p:bldP spid="164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Big Ideas 400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The invention that gave power to industry, trains &amp; boats in the first I.R. was called…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0" y="4724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Steam Engine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7" grpId="0" build="p" autoUpdateAnimBg="0" advAuto="0"/>
      <p:bldP spid="1742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Big Ideas 500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0574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Enclosures &amp; crop rotation of the Agricultural Revolution all lead to this, making the whole Industrial Revolution possible</a:t>
            </a:r>
            <a:endParaRPr lang="en-US" altLang="en-US" sz="4800" dirty="0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-76200" y="5257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Population Growth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build="p" autoUpdateAnimBg="0" advAuto="0"/>
      <p:bldP spid="1845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Effects 100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947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This picture shows: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-7345" y="5334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Child Labor 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  <p:pic>
        <p:nvPicPr>
          <p:cNvPr id="5" name="Picture 4" descr="ind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57" y="2737023"/>
            <a:ext cx="4456044" cy="254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build="p" autoUpdateAnimBg="0" advAuto="0"/>
      <p:bldP spid="194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alexmovie.mov">
            <a:hlinkClick r:id="" action="ppaction://media"/>
          </p:cNvPr>
          <p:cNvPicPr>
            <a:picLocks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20588" y="1066800"/>
            <a:ext cx="4191000" cy="4524315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Rules: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/>
              <a:t>Each group will take turns getting a chance to give the first answer.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/>
              <a:t>If your group misses it, the question goes to the next team.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dirty="0"/>
              <a:t>You must be nicely competitive – support each other. Put anyone down and you’re out of the game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89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2" fill="hold" display="0">
                  <p:stCondLst>
                    <p:cond delay="indefinite"/>
                  </p:stCondLst>
                </p:cTn>
                <p:tgtEl>
                  <p:spTgt spid="38918"/>
                </p:tgtEl>
              </p:cMediaNode>
            </p:vide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7" dur="1" fill="hold"/>
                                        <p:tgtEl>
                                          <p:spTgt spid="389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8"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Effects 200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This industry benefitted the most from new inventions of the first I.R.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-27542" y="4578427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Textile 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 build="p" autoUpdateAnimBg="0" advAuto="0"/>
      <p:bldP spid="2050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DAILY DOUBLE </a:t>
            </a:r>
            <a:r>
              <a:rPr lang="en-US" altLang="en-US" dirty="0" smtClean="0">
                <a:solidFill>
                  <a:schemeClr val="bg1"/>
                </a:solidFill>
              </a:rPr>
              <a:t>– Effects 300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152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000" b="1" dirty="0" smtClean="0"/>
              <a:t>The I.R. led to the rise of ___________, which created monopolies, stock exchanges and industrializers like Rockefeller &amp; Carnegie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0" y="5557092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Big Business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>
    <p:sndAc>
      <p:stSnd>
        <p:snd r:embed="rId2" name="dailydoubl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build="p" autoUpdateAnimBg="0" advAuto="0"/>
      <p:bldP spid="2152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Effects 400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254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400" b="1" dirty="0" smtClean="0"/>
              <a:t>The greatest happiness for the greatest number was the goal of this new way of thinking. </a:t>
            </a:r>
            <a:endParaRPr lang="en-US" altLang="en-US" sz="4800" dirty="0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7039" y="4953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Utilitarianism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build="p" autoUpdateAnimBg="0" advAuto="0"/>
      <p:bldP spid="2254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Effects 500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81600" y="48768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800" b="1" i="0"/>
          </a:p>
        </p:txBody>
      </p:sp>
      <p:sp>
        <p:nvSpPr>
          <p:cNvPr id="23573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This economic policy of Capitalism calls for government to “leave alone” private business</a:t>
            </a:r>
            <a:endParaRPr lang="en-US" altLang="en-US" sz="4800" dirty="0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2290" y="4876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Laissez-faire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  <p:bldP spid="23573" grpId="0" build="p" autoUpdateAnimBg="0" advAuto="0"/>
      <p:bldP spid="2357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New IR 100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459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This reform of New IR taught children the 3 R’s and also important traits like obedience and punctuality </a:t>
            </a:r>
            <a:endParaRPr lang="en-US" altLang="en-US" sz="4800" dirty="0"/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37641" y="5410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Public schooling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 build="p" autoUpdateAnimBg="0" advAuto="0"/>
      <p:bldP spid="2459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New IR 200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This year is the rough dividing line between new and old industrialization. </a:t>
            </a:r>
            <a:endParaRPr lang="en-US" altLang="en-US" sz="4800" dirty="0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0" y="464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1870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build="p" autoUpdateAnimBg="0" advAuto="0"/>
      <p:bldP spid="2561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New IR 300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66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5303" y="20574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One supplier of a particular good/service who dominates the entire industry would be considered to have this </a:t>
            </a:r>
            <a:endParaRPr lang="en-US" altLang="en-US" sz="4800" dirty="0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-29497" y="518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A Monopoly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6" grpId="0" build="p" autoUpdateAnimBg="0" advAuto="0"/>
      <p:bldP spid="2664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New IR 400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In this production method, workers repeatedly perform one task in the manufacturing process</a:t>
            </a:r>
            <a:endParaRPr lang="en-US" altLang="en-US" sz="4800" dirty="0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-22123" y="5181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 Assembly Line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5" grpId="0" build="p" autoUpdateAnimBg="0" advAuto="0"/>
      <p:bldP spid="2766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New IR 500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8692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0574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This process made the production  of steel quicker, purer, &amp; cheaper, leading to a boom in building and manufacturing.  </a:t>
            </a:r>
            <a:endParaRPr lang="en-US" altLang="en-US" sz="4800" dirty="0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0" y="5159477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Bessemer Process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 build="p" autoUpdateAnimBg="0" advAuto="0"/>
      <p:bldP spid="2869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228600" y="1981200"/>
            <a:ext cx="8534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 i="0" dirty="0" smtClean="0"/>
              <a:t>This theory created by </a:t>
            </a:r>
            <a:r>
              <a:rPr lang="en-US" altLang="en-US" sz="4400" i="0" dirty="0"/>
              <a:t>H</a:t>
            </a:r>
            <a:r>
              <a:rPr lang="en-US" altLang="en-US" sz="4400" i="0" dirty="0" smtClean="0"/>
              <a:t>erbert Spencer applied the idea of natural selection to the development of business and society. </a:t>
            </a:r>
            <a:endParaRPr lang="en-US" altLang="en-US" sz="4400" i="0" dirty="0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-76200" y="5334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Social Darwinism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 i="0">
                <a:solidFill>
                  <a:schemeClr val="bg1"/>
                </a:solidFill>
              </a:rPr>
              <a:t>FINAL JEOPARDY!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hinkthem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 build="p" autoUpdateAnimBg="0"/>
      <p:bldP spid="358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800" dirty="0" smtClean="0">
                <a:solidFill>
                  <a:srgbClr val="CC0000"/>
                </a:solidFill>
                <a:latin typeface="Stencil" pitchFamily="82" charset="0"/>
              </a:rPr>
              <a:t>Industrial Rev. Jeopardy</a:t>
            </a:r>
            <a:endParaRPr lang="en-US" altLang="en-US" sz="4800" dirty="0">
              <a:solidFill>
                <a:srgbClr val="CC0000"/>
              </a:solidFill>
              <a:latin typeface="Stencil" pitchFamily="82" charset="0"/>
            </a:endParaRPr>
          </a:p>
        </p:txBody>
      </p:sp>
      <p:sp>
        <p:nvSpPr>
          <p:cNvPr id="210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82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5" action="ppaction://hlinksldjump"/>
              </a:rPr>
              <a:t>100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7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743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6" action="ppaction://hlinksldjump"/>
              </a:rPr>
              <a:t>200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1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82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7" action="ppaction://hlinksldjump"/>
              </a:rPr>
              <a:t>100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12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743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8" action="ppaction://hlinksldjump"/>
              </a:rPr>
              <a:t>200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8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657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9" action="ppaction://hlinksldjump"/>
              </a:rPr>
              <a:t>300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0" action="ppaction://hlinksldjump"/>
              </a:rPr>
              <a:t>400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1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486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1" action="ppaction://hlinksldjump"/>
              </a:rPr>
              <a:t>500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1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657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2" action="ppaction://hlinksldjump"/>
              </a:rPr>
              <a:t>300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14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572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3" action="ppaction://hlinksldjump"/>
              </a:rPr>
              <a:t>400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15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486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4" action="ppaction://hlinksldjump"/>
              </a:rPr>
              <a:t>500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1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5" action="ppaction://hlinksldjump"/>
              </a:rPr>
              <a:t>100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2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6" action="ppaction://hlinksldjump"/>
              </a:rPr>
              <a:t>200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7" action="ppaction://hlinksldjump"/>
              </a:rPr>
              <a:t>300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8" action="ppaction://hlinksldjump"/>
              </a:rPr>
              <a:t>400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19" action="ppaction://hlinksldjump"/>
              </a:rPr>
              <a:t>500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82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0" action="ppaction://hlinksldjump"/>
              </a:rPr>
              <a:t>100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743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rgbClr val="FFFFCC"/>
                </a:solidFill>
                <a:latin typeface="Arial" charset="0"/>
                <a:hlinkClick r:id="rId21" action="ppaction://hlinksldjump"/>
              </a:rPr>
              <a:t>200</a:t>
            </a:r>
            <a:endParaRPr lang="en-US" altLang="en-US" b="1" i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0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657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2" action="ppaction://hlinksldjump"/>
              </a:rPr>
              <a:t>300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572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3" action="ppaction://hlinksldjump"/>
              </a:rPr>
              <a:t>400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486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4" action="ppaction://hlinksldjump"/>
              </a:rPr>
              <a:t>500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8288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5" action="ppaction://hlinksldjump"/>
              </a:rPr>
              <a:t>100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7432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6" action="ppaction://hlinksldjump"/>
              </a:rPr>
              <a:t>200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6576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7" action="ppaction://hlinksldjump"/>
              </a:rPr>
              <a:t>300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5720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8" action="ppaction://hlinksldjump"/>
              </a:rPr>
              <a:t>400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6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486400"/>
            <a:ext cx="1524000" cy="7620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i="0">
                <a:solidFill>
                  <a:schemeClr val="bg1"/>
                </a:solidFill>
                <a:latin typeface="Arial" charset="0"/>
                <a:hlinkClick r:id="rId29" action="ppaction://hlinksldjump"/>
              </a:rPr>
              <a:t>500</a:t>
            </a:r>
            <a:endParaRPr lang="en-US" altLang="en-US" b="1" i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2227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438307"/>
              </p:ext>
            </p:extLst>
          </p:nvPr>
        </p:nvGraphicFramePr>
        <p:xfrm>
          <a:off x="228600" y="1143000"/>
          <a:ext cx="8610600" cy="518160"/>
        </p:xfrm>
        <a:graphic>
          <a:graphicData uri="http://schemas.openxmlformats.org/drawingml/2006/table">
            <a:tbl>
              <a:tblPr/>
              <a:tblGrid>
                <a:gridCol w="1676400"/>
                <a:gridCol w="1752600"/>
                <a:gridCol w="1782763"/>
                <a:gridCol w="1736725"/>
                <a:gridCol w="1662112"/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Medium Cond" pitchFamily="34" charset="0"/>
                        </a:rPr>
                        <a:t>Causes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Medium Cond" pitchFamily="34" charset="0"/>
                        </a:rPr>
                        <a:t>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Medium Cond" pitchFamily="34" charset="0"/>
                        </a:rPr>
                        <a:t>Big Ideas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Medium Cond" pitchFamily="34" charset="0"/>
                        </a:rPr>
                        <a:t>Effects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ranklin Gothic Medium Cond" pitchFamily="34" charset="0"/>
                        </a:rPr>
                        <a:t>New I.R.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213" name="AutoShape 1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77200" y="6400800"/>
            <a:ext cx="1066800" cy="457200"/>
          </a:xfrm>
          <a:prstGeom prst="actionButtonBlank">
            <a:avLst/>
          </a:prstGeom>
          <a:gradFill rotWithShape="0">
            <a:gsLst>
              <a:gs pos="0">
                <a:schemeClr val="accent2"/>
              </a:gs>
              <a:gs pos="100000">
                <a:srgbClr val="0066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 i="0">
                <a:solidFill>
                  <a:schemeClr val="bg1"/>
                </a:solidFill>
                <a:latin typeface="Arial" charset="0"/>
                <a:hlinkClick r:id="rId31" action="ppaction://hlinksldjump"/>
              </a:rPr>
              <a:t>FINAL</a:t>
            </a:r>
            <a:endParaRPr lang="en-US" altLang="en-US" sz="2000" b="1" i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216" name="boar419.wav">
            <a:hlinkClick r:id="" action="ppaction://media"/>
          </p:cNvPr>
          <p:cNvPicPr>
            <a:picLocks noChangeAspect="1" noChangeArrowheads="1"/>
          </p:cNvPicPr>
          <p:nvPr>
            <a:wavAudioFile r:embed="rId2" name="boardfill.wav"/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8" fill="hold"/>
                                        <p:tgtEl>
                                          <p:spTgt spid="22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Causes 100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The Industrial Revolution began in this country: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0" y="4191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England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9" grpId="0" build="p" autoUpdateAnimBg="0" advAuto="0"/>
      <p:bldP spid="297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Causes 200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sz="4800" dirty="0" smtClean="0"/>
              <a:t>Large farms with better seeding and harvesting methods were called…</a:t>
            </a:r>
            <a:endParaRPr lang="en-US" altLang="en-US" sz="4800" dirty="0"/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0" y="4724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Enclosures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" grpId="0" build="p" autoUpdateAnimBg="0" advAuto="0"/>
      <p:bldP spid="51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Causes 300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6178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400" dirty="0" smtClean="0"/>
              <a:t>This did all of the following: spurred growth of industry, created jobs &amp; boosted farming/fishing industries…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18361" y="4953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Invention of Railroads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8" grpId="0" build="p" autoUpdateAnimBg="0" advAuto="0"/>
      <p:bldP spid="617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Causes 400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203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As Industrialization grew, the number of cities doubled. This is called…</a:t>
            </a:r>
            <a:endParaRPr lang="en-US" altLang="en-US" sz="4000" i="1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0" y="47244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Urbanization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  <p:sp>
        <p:nvSpPr>
          <p:cNvPr id="7205" name="Rectangle 3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48600" y="5867400"/>
            <a:ext cx="106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build="p" autoUpdateAnimBg="0" advAuto="0"/>
      <p:bldP spid="72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Causes 500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8225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England had what 3 factors of production or goldilocks conditions?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0" y="4926376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Land, Labor, Capital 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5" grpId="0" build="p" autoUpdateAnimBg="0" advAuto="0"/>
      <p:bldP spid="82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People 100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33600"/>
            <a:ext cx="8534400" cy="1676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en-US" sz="4800" b="1" dirty="0" smtClean="0"/>
              <a:t>This person is the founder of the ideas of Communism.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sz="4800" dirty="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0" y="4191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 i="0" dirty="0" smtClean="0">
                <a:solidFill>
                  <a:schemeClr val="bg1"/>
                </a:solidFill>
              </a:rPr>
              <a:t>Karl Marx</a:t>
            </a:r>
            <a:endParaRPr lang="en-US" altLang="en-US" sz="4400" b="1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build="p" autoUpdateAnimBg="0" advAuto="0"/>
      <p:bldP spid="9231" grpId="0" autoUpdateAnimBg="0"/>
    </p:bldLst>
  </p:timing>
</p:sld>
</file>

<file path=ppt/theme/theme1.xml><?xml version="1.0" encoding="utf-8"?>
<a:theme xmlns:a="http://schemas.openxmlformats.org/drawingml/2006/main" name="Jeopardy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3333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FF"/>
    </a:hlink>
    <a:folHlink>
      <a:srgbClr val="33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Jeopardy Template</Template>
  <TotalTime>302</TotalTime>
  <Words>599</Words>
  <Application>Microsoft Office PowerPoint</Application>
  <PresentationFormat>On-screen Show (4:3)</PresentationFormat>
  <Paragraphs>117</Paragraphs>
  <Slides>29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Jeopardy Template</vt:lpstr>
      <vt:lpstr>Image</vt:lpstr>
      <vt:lpstr>PowerPoint Presentation</vt:lpstr>
      <vt:lpstr>PowerPoint Presentation</vt:lpstr>
      <vt:lpstr>Industrial Rev. Jeopardy</vt:lpstr>
      <vt:lpstr>Causes 100</vt:lpstr>
      <vt:lpstr>Causes 200</vt:lpstr>
      <vt:lpstr>Causes 300</vt:lpstr>
      <vt:lpstr>Causes 400</vt:lpstr>
      <vt:lpstr>Causes 500</vt:lpstr>
      <vt:lpstr>People 100</vt:lpstr>
      <vt:lpstr>People 200</vt:lpstr>
      <vt:lpstr>People 300</vt:lpstr>
      <vt:lpstr>People 400</vt:lpstr>
      <vt:lpstr>People 500</vt:lpstr>
      <vt:lpstr>Big Ideas 100</vt:lpstr>
      <vt:lpstr>Big Ideas 200</vt:lpstr>
      <vt:lpstr>DAILY DOUBLE! Big Ideas 300</vt:lpstr>
      <vt:lpstr>Big Ideas 400</vt:lpstr>
      <vt:lpstr>Big Ideas 500</vt:lpstr>
      <vt:lpstr>Effects 100</vt:lpstr>
      <vt:lpstr>Effects 200</vt:lpstr>
      <vt:lpstr>DAILY DOUBLE – Effects 300</vt:lpstr>
      <vt:lpstr>Effects 400</vt:lpstr>
      <vt:lpstr>Effects 500</vt:lpstr>
      <vt:lpstr>New IR 100</vt:lpstr>
      <vt:lpstr>New IR 200</vt:lpstr>
      <vt:lpstr>New IR 300</vt:lpstr>
      <vt:lpstr>New IR 400</vt:lpstr>
      <vt:lpstr>New IR 500</vt:lpstr>
      <vt:lpstr>PowerPoint Presentation</vt:lpstr>
    </vt:vector>
  </TitlesOfParts>
  <Manager>SchoolKit.com Inc.</Manager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SchoolKit.com Inc.</dc:subject>
  <dc:creator>Belur, Jacqueline    IHS - Staff</dc:creator>
  <dc:description>© 1999 SchoolKit.com Inc.    www.SchoolKit.com_x000d_
_x000d_
This template is a component of the SchoolKit Digital Resource Library and is licensed only to currently subscribed users of the library. For more information visit:_x000d_
www.SchoolKit.com</dc:description>
  <cp:lastModifiedBy>Belur, Jacqueline    IHS - Staff</cp:lastModifiedBy>
  <cp:revision>18</cp:revision>
  <dcterms:created xsi:type="dcterms:W3CDTF">2015-04-14T22:39:06Z</dcterms:created>
  <dcterms:modified xsi:type="dcterms:W3CDTF">2016-04-06T18:58:29Z</dcterms:modified>
</cp:coreProperties>
</file>